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3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77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4501"/>
  </p:normalViewPr>
  <p:slideViewPr>
    <p:cSldViewPr snapToGrid="0" snapToObjects="1">
      <p:cViewPr varScale="1">
        <p:scale>
          <a:sx n="111" d="100"/>
          <a:sy n="111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0FF825-D18D-4556-B18B-F65FFF1E013F}" type="doc">
      <dgm:prSet loTypeId="urn:microsoft.com/office/officeart/2005/8/layout/list1" loCatId="list" qsTypeId="urn:microsoft.com/office/officeart/2005/8/quickstyle/simple5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C137954F-1D36-4473-978A-16212FDF2468}">
      <dgm:prSet/>
      <dgm:spPr/>
      <dgm:t>
        <a:bodyPr/>
        <a:lstStyle/>
        <a:p>
          <a:r>
            <a:rPr lang="da-DK"/>
            <a:t>Før registrering</a:t>
          </a:r>
          <a:endParaRPr lang="en-US"/>
        </a:p>
      </dgm:t>
    </dgm:pt>
    <dgm:pt modelId="{B367DD6C-5FBC-4031-89B1-732351EC5029}" type="parTrans" cxnId="{729D8A54-0FA6-4F63-909A-4E61180418D7}">
      <dgm:prSet/>
      <dgm:spPr/>
      <dgm:t>
        <a:bodyPr/>
        <a:lstStyle/>
        <a:p>
          <a:endParaRPr lang="en-US"/>
        </a:p>
      </dgm:t>
    </dgm:pt>
    <dgm:pt modelId="{BC4EFA0C-58FF-426B-AD4D-8ECC8BAD2A26}" type="sibTrans" cxnId="{729D8A54-0FA6-4F63-909A-4E61180418D7}">
      <dgm:prSet/>
      <dgm:spPr/>
      <dgm:t>
        <a:bodyPr/>
        <a:lstStyle/>
        <a:p>
          <a:endParaRPr lang="en-US"/>
        </a:p>
      </dgm:t>
    </dgm:pt>
    <dgm:pt modelId="{58D4850C-A52C-4EA8-B666-0F436EF5EC0E}">
      <dgm:prSet/>
      <dgm:spPr/>
      <dgm:t>
        <a:bodyPr/>
        <a:lstStyle/>
        <a:p>
          <a:r>
            <a:rPr lang="da-DK"/>
            <a:t>Sagsbehandleren afdækker arbejdsforudsætninger</a:t>
          </a:r>
          <a:endParaRPr lang="en-US"/>
        </a:p>
      </dgm:t>
    </dgm:pt>
    <dgm:pt modelId="{DC875663-8329-4246-B31E-5214E23D86A2}" type="parTrans" cxnId="{7B4C8642-EED1-449A-B0F0-D5FA1B0FB63E}">
      <dgm:prSet/>
      <dgm:spPr/>
      <dgm:t>
        <a:bodyPr/>
        <a:lstStyle/>
        <a:p>
          <a:endParaRPr lang="en-US"/>
        </a:p>
      </dgm:t>
    </dgm:pt>
    <dgm:pt modelId="{81769C57-6EE4-4E21-8E5A-DE10DA267ACA}" type="sibTrans" cxnId="{7B4C8642-EED1-449A-B0F0-D5FA1B0FB63E}">
      <dgm:prSet/>
      <dgm:spPr/>
      <dgm:t>
        <a:bodyPr/>
        <a:lstStyle/>
        <a:p>
          <a:endParaRPr lang="en-US"/>
        </a:p>
      </dgm:t>
    </dgm:pt>
    <dgm:pt modelId="{92F6631C-40AD-4939-B86A-8B82CA24608D}">
      <dgm:prSet/>
      <dgm:spPr/>
      <dgm:t>
        <a:bodyPr/>
        <a:lstStyle/>
        <a:p>
          <a:r>
            <a:rPr lang="da-DK"/>
            <a:t>Eventuel konsultation af specialister (særlig enhed i arbejdsformidlingen)</a:t>
          </a:r>
          <a:endParaRPr lang="en-US"/>
        </a:p>
      </dgm:t>
    </dgm:pt>
    <dgm:pt modelId="{4FC3E586-0ED9-4B06-9439-4960E0CEDAD4}" type="parTrans" cxnId="{57CB5AAB-E84C-4282-BEB3-A6D5FAED6231}">
      <dgm:prSet/>
      <dgm:spPr/>
      <dgm:t>
        <a:bodyPr/>
        <a:lstStyle/>
        <a:p>
          <a:endParaRPr lang="en-US"/>
        </a:p>
      </dgm:t>
    </dgm:pt>
    <dgm:pt modelId="{2FBAC8C5-DB37-49EB-BB5E-9D948B6895F0}" type="sibTrans" cxnId="{57CB5AAB-E84C-4282-BEB3-A6D5FAED6231}">
      <dgm:prSet/>
      <dgm:spPr/>
      <dgm:t>
        <a:bodyPr/>
        <a:lstStyle/>
        <a:p>
          <a:endParaRPr lang="en-US"/>
        </a:p>
      </dgm:t>
    </dgm:pt>
    <dgm:pt modelId="{7E90897E-4B98-465F-996D-9F639D31A0F2}">
      <dgm:prSet/>
      <dgm:spPr/>
      <dgm:t>
        <a:bodyPr/>
        <a:lstStyle/>
        <a:p>
          <a:r>
            <a:rPr lang="da-DK"/>
            <a:t>Samlet bedømmelse i samarbejde med den arbejdssøgende.</a:t>
          </a:r>
          <a:endParaRPr lang="en-US"/>
        </a:p>
      </dgm:t>
    </dgm:pt>
    <dgm:pt modelId="{02FD4C45-C658-4536-AC8F-74F3BBA2FE27}" type="parTrans" cxnId="{6AA321C9-B0DA-412A-8387-37261F4498C5}">
      <dgm:prSet/>
      <dgm:spPr/>
      <dgm:t>
        <a:bodyPr/>
        <a:lstStyle/>
        <a:p>
          <a:endParaRPr lang="en-US"/>
        </a:p>
      </dgm:t>
    </dgm:pt>
    <dgm:pt modelId="{22C68B74-AB9F-4848-85D4-64FF5C94DA94}" type="sibTrans" cxnId="{6AA321C9-B0DA-412A-8387-37261F4498C5}">
      <dgm:prSet/>
      <dgm:spPr/>
      <dgm:t>
        <a:bodyPr/>
        <a:lstStyle/>
        <a:p>
          <a:endParaRPr lang="en-US"/>
        </a:p>
      </dgm:t>
    </dgm:pt>
    <dgm:pt modelId="{B3EB0BEF-A026-42CD-9481-6FE1CE5C0DE2}">
      <dgm:prSet/>
      <dgm:spPr/>
      <dgm:t>
        <a:bodyPr/>
        <a:lstStyle/>
        <a:p>
          <a:r>
            <a:rPr lang="da-DK"/>
            <a:t>Dokumentation, kodning og samtykke</a:t>
          </a:r>
          <a:endParaRPr lang="en-US"/>
        </a:p>
      </dgm:t>
    </dgm:pt>
    <dgm:pt modelId="{9F50A9AC-25EE-4D29-9F7E-6295C8850A49}" type="parTrans" cxnId="{22F2B0BA-316D-4738-BA55-1761F5AB4019}">
      <dgm:prSet/>
      <dgm:spPr/>
      <dgm:t>
        <a:bodyPr/>
        <a:lstStyle/>
        <a:p>
          <a:endParaRPr lang="en-US"/>
        </a:p>
      </dgm:t>
    </dgm:pt>
    <dgm:pt modelId="{11DC3316-6883-475A-9523-B980CDC3E2E6}" type="sibTrans" cxnId="{22F2B0BA-316D-4738-BA55-1761F5AB4019}">
      <dgm:prSet/>
      <dgm:spPr/>
      <dgm:t>
        <a:bodyPr/>
        <a:lstStyle/>
        <a:p>
          <a:endParaRPr lang="en-US"/>
        </a:p>
      </dgm:t>
    </dgm:pt>
    <dgm:pt modelId="{6DA6A5A1-0B8C-4B07-9F7E-7B753FBA5C32}">
      <dgm:prSet/>
      <dgm:spPr/>
      <dgm:t>
        <a:bodyPr/>
        <a:lstStyle/>
        <a:p>
          <a:r>
            <a:rPr lang="da-DK"/>
            <a:t>Funktionsnedsættelsen dokumenteres</a:t>
          </a:r>
          <a:endParaRPr lang="en-US"/>
        </a:p>
      </dgm:t>
    </dgm:pt>
    <dgm:pt modelId="{734766B9-D40E-4B67-BF9F-0E0EB63F67D0}" type="parTrans" cxnId="{EE9F45E3-76C0-4F3A-939C-F8A7C93652DE}">
      <dgm:prSet/>
      <dgm:spPr/>
      <dgm:t>
        <a:bodyPr/>
        <a:lstStyle/>
        <a:p>
          <a:endParaRPr lang="en-US"/>
        </a:p>
      </dgm:t>
    </dgm:pt>
    <dgm:pt modelId="{5799D93C-DD8C-4C46-9637-1137B65FD844}" type="sibTrans" cxnId="{EE9F45E3-76C0-4F3A-939C-F8A7C93652DE}">
      <dgm:prSet/>
      <dgm:spPr/>
      <dgm:t>
        <a:bodyPr/>
        <a:lstStyle/>
        <a:p>
          <a:endParaRPr lang="en-US"/>
        </a:p>
      </dgm:t>
    </dgm:pt>
    <dgm:pt modelId="{7A034FCF-35A8-4959-AE8B-ED100F3B8998}">
      <dgm:prSet/>
      <dgm:spPr/>
      <dgm:t>
        <a:bodyPr/>
        <a:lstStyle/>
        <a:p>
          <a:r>
            <a:rPr lang="da-DK"/>
            <a:t>Personen informeres om formålet, og der indhentes samtykke</a:t>
          </a:r>
          <a:endParaRPr lang="en-US"/>
        </a:p>
      </dgm:t>
    </dgm:pt>
    <dgm:pt modelId="{844CBE10-4F8B-4311-8846-E7D3A5E420F2}" type="parTrans" cxnId="{DEB9270B-CB74-40B3-8AA7-299AC836DD45}">
      <dgm:prSet/>
      <dgm:spPr/>
      <dgm:t>
        <a:bodyPr/>
        <a:lstStyle/>
        <a:p>
          <a:endParaRPr lang="en-US"/>
        </a:p>
      </dgm:t>
    </dgm:pt>
    <dgm:pt modelId="{240D46D5-342D-4910-BCBC-7063AB80DC01}" type="sibTrans" cxnId="{DEB9270B-CB74-40B3-8AA7-299AC836DD45}">
      <dgm:prSet/>
      <dgm:spPr/>
      <dgm:t>
        <a:bodyPr/>
        <a:lstStyle/>
        <a:p>
          <a:endParaRPr lang="en-US"/>
        </a:p>
      </dgm:t>
    </dgm:pt>
    <dgm:pt modelId="{A196220B-A45C-482D-99D4-F0816093E93C}">
      <dgm:prSet/>
      <dgm:spPr/>
      <dgm:t>
        <a:bodyPr/>
        <a:lstStyle/>
        <a:p>
          <a:r>
            <a:rPr lang="da-DK"/>
            <a:t>Registrering med op til 3 koder.</a:t>
          </a:r>
          <a:endParaRPr lang="en-US"/>
        </a:p>
      </dgm:t>
    </dgm:pt>
    <dgm:pt modelId="{93C95CFD-24D2-484E-B3CB-1F0B5E9A20B1}" type="parTrans" cxnId="{B8BF0AFE-614B-4493-8362-6F226909C420}">
      <dgm:prSet/>
      <dgm:spPr/>
      <dgm:t>
        <a:bodyPr/>
        <a:lstStyle/>
        <a:p>
          <a:endParaRPr lang="en-US"/>
        </a:p>
      </dgm:t>
    </dgm:pt>
    <dgm:pt modelId="{EDFC4711-D6C1-4767-A7B2-59A1FDAD21C8}" type="sibTrans" cxnId="{B8BF0AFE-614B-4493-8362-6F226909C420}">
      <dgm:prSet/>
      <dgm:spPr/>
      <dgm:t>
        <a:bodyPr/>
        <a:lstStyle/>
        <a:p>
          <a:endParaRPr lang="en-US"/>
        </a:p>
      </dgm:t>
    </dgm:pt>
    <dgm:pt modelId="{C2AF29D5-8F75-49BA-8EC9-FB871B50EA3E}">
      <dgm:prSet/>
      <dgm:spPr/>
      <dgm:t>
        <a:bodyPr/>
        <a:lstStyle/>
        <a:p>
          <a:r>
            <a:rPr lang="da-DK"/>
            <a:t>Adgang til særlige indsatser også uden samtykke til kodning, men samme dokumentationskrav.</a:t>
          </a:r>
          <a:endParaRPr lang="en-US"/>
        </a:p>
      </dgm:t>
    </dgm:pt>
    <dgm:pt modelId="{EAAAE48F-CCEB-4E60-ADF7-78E3B1F6DE61}" type="parTrans" cxnId="{29B99054-9096-4A56-A823-FF100F14D344}">
      <dgm:prSet/>
      <dgm:spPr/>
      <dgm:t>
        <a:bodyPr/>
        <a:lstStyle/>
        <a:p>
          <a:endParaRPr lang="en-US"/>
        </a:p>
      </dgm:t>
    </dgm:pt>
    <dgm:pt modelId="{7D33EC18-683E-4873-A3C4-6391AE7B1C78}" type="sibTrans" cxnId="{29B99054-9096-4A56-A823-FF100F14D344}">
      <dgm:prSet/>
      <dgm:spPr/>
      <dgm:t>
        <a:bodyPr/>
        <a:lstStyle/>
        <a:p>
          <a:endParaRPr lang="en-US"/>
        </a:p>
      </dgm:t>
    </dgm:pt>
    <dgm:pt modelId="{70FBE0EF-8791-914D-9B8A-60CAC82A9EC8}" type="pres">
      <dgm:prSet presAssocID="{F50FF825-D18D-4556-B18B-F65FFF1E013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D30F955A-CDDD-D34A-B7AE-C8289A044565}" type="pres">
      <dgm:prSet presAssocID="{C137954F-1D36-4473-978A-16212FDF2468}" presName="parentLin" presStyleCnt="0"/>
      <dgm:spPr/>
    </dgm:pt>
    <dgm:pt modelId="{A8C28BAB-2557-9D4E-9426-517D714619EB}" type="pres">
      <dgm:prSet presAssocID="{C137954F-1D36-4473-978A-16212FDF2468}" presName="parentLeftMargin" presStyleLbl="node1" presStyleIdx="0" presStyleCnt="2"/>
      <dgm:spPr/>
      <dgm:t>
        <a:bodyPr/>
        <a:lstStyle/>
        <a:p>
          <a:endParaRPr lang="da-DK"/>
        </a:p>
      </dgm:t>
    </dgm:pt>
    <dgm:pt modelId="{1BD2E664-A986-2F4B-BAD6-F9F99B7C3EC7}" type="pres">
      <dgm:prSet presAssocID="{C137954F-1D36-4473-978A-16212FDF246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946798E-3CBE-D744-8E4F-37C6A7B39CB0}" type="pres">
      <dgm:prSet presAssocID="{C137954F-1D36-4473-978A-16212FDF2468}" presName="negativeSpace" presStyleCnt="0"/>
      <dgm:spPr/>
    </dgm:pt>
    <dgm:pt modelId="{24E6806E-2CE2-5B4E-B91E-10390292F0ED}" type="pres">
      <dgm:prSet presAssocID="{C137954F-1D36-4473-978A-16212FDF2468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A74D593F-AB5B-2447-93DC-8A60FDB51F3D}" type="pres">
      <dgm:prSet presAssocID="{BC4EFA0C-58FF-426B-AD4D-8ECC8BAD2A26}" presName="spaceBetweenRectangles" presStyleCnt="0"/>
      <dgm:spPr/>
    </dgm:pt>
    <dgm:pt modelId="{CD7403F5-2963-984D-A2D3-BDF0F443FBA7}" type="pres">
      <dgm:prSet presAssocID="{B3EB0BEF-A026-42CD-9481-6FE1CE5C0DE2}" presName="parentLin" presStyleCnt="0"/>
      <dgm:spPr/>
    </dgm:pt>
    <dgm:pt modelId="{02FA8938-EA32-7944-BC01-7080BC6D059A}" type="pres">
      <dgm:prSet presAssocID="{B3EB0BEF-A026-42CD-9481-6FE1CE5C0DE2}" presName="parentLeftMargin" presStyleLbl="node1" presStyleIdx="0" presStyleCnt="2"/>
      <dgm:spPr/>
      <dgm:t>
        <a:bodyPr/>
        <a:lstStyle/>
        <a:p>
          <a:endParaRPr lang="da-DK"/>
        </a:p>
      </dgm:t>
    </dgm:pt>
    <dgm:pt modelId="{26677198-F7A5-CA4A-BA47-A549891142E1}" type="pres">
      <dgm:prSet presAssocID="{B3EB0BEF-A026-42CD-9481-6FE1CE5C0DE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43EAB1C-DE97-D441-8A0B-37F8A91EEF9D}" type="pres">
      <dgm:prSet presAssocID="{B3EB0BEF-A026-42CD-9481-6FE1CE5C0DE2}" presName="negativeSpace" presStyleCnt="0"/>
      <dgm:spPr/>
    </dgm:pt>
    <dgm:pt modelId="{B9117A17-E83E-6847-BC0E-89DCCED253E4}" type="pres">
      <dgm:prSet presAssocID="{B3EB0BEF-A026-42CD-9481-6FE1CE5C0DE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607DE52D-CE6A-3843-9C98-48099479474C}" type="presOf" srcId="{C137954F-1D36-4473-978A-16212FDF2468}" destId="{A8C28BAB-2557-9D4E-9426-517D714619EB}" srcOrd="0" destOrd="0" presId="urn:microsoft.com/office/officeart/2005/8/layout/list1"/>
    <dgm:cxn modelId="{09CDA81B-134A-7646-9CC4-D357331AB0D9}" type="presOf" srcId="{58D4850C-A52C-4EA8-B666-0F436EF5EC0E}" destId="{24E6806E-2CE2-5B4E-B91E-10390292F0ED}" srcOrd="0" destOrd="0" presId="urn:microsoft.com/office/officeart/2005/8/layout/list1"/>
    <dgm:cxn modelId="{4CA67FA7-DE93-D84B-9E80-F86186A364BA}" type="presOf" srcId="{C2AF29D5-8F75-49BA-8EC9-FB871B50EA3E}" destId="{B9117A17-E83E-6847-BC0E-89DCCED253E4}" srcOrd="0" destOrd="3" presId="urn:microsoft.com/office/officeart/2005/8/layout/list1"/>
    <dgm:cxn modelId="{22F2B0BA-316D-4738-BA55-1761F5AB4019}" srcId="{F50FF825-D18D-4556-B18B-F65FFF1E013F}" destId="{B3EB0BEF-A026-42CD-9481-6FE1CE5C0DE2}" srcOrd="1" destOrd="0" parTransId="{9F50A9AC-25EE-4D29-9F7E-6295C8850A49}" sibTransId="{11DC3316-6883-475A-9523-B980CDC3E2E6}"/>
    <dgm:cxn modelId="{DEB9270B-CB74-40B3-8AA7-299AC836DD45}" srcId="{B3EB0BEF-A026-42CD-9481-6FE1CE5C0DE2}" destId="{7A034FCF-35A8-4959-AE8B-ED100F3B8998}" srcOrd="1" destOrd="0" parTransId="{844CBE10-4F8B-4311-8846-E7D3A5E420F2}" sibTransId="{240D46D5-342D-4910-BCBC-7063AB80DC01}"/>
    <dgm:cxn modelId="{9E7BF951-C403-914A-B41B-8F0765A4AC39}" type="presOf" srcId="{7E90897E-4B98-465F-996D-9F639D31A0F2}" destId="{24E6806E-2CE2-5B4E-B91E-10390292F0ED}" srcOrd="0" destOrd="2" presId="urn:microsoft.com/office/officeart/2005/8/layout/list1"/>
    <dgm:cxn modelId="{9671F9BB-1E1A-384B-A939-613F71C070F7}" type="presOf" srcId="{B3EB0BEF-A026-42CD-9481-6FE1CE5C0DE2}" destId="{02FA8938-EA32-7944-BC01-7080BC6D059A}" srcOrd="0" destOrd="0" presId="urn:microsoft.com/office/officeart/2005/8/layout/list1"/>
    <dgm:cxn modelId="{97A856FB-8239-854F-B8E0-2BBCA510157C}" type="presOf" srcId="{B3EB0BEF-A026-42CD-9481-6FE1CE5C0DE2}" destId="{26677198-F7A5-CA4A-BA47-A549891142E1}" srcOrd="1" destOrd="0" presId="urn:microsoft.com/office/officeart/2005/8/layout/list1"/>
    <dgm:cxn modelId="{0E7FAF64-62F7-B542-8686-52127FEA73BD}" type="presOf" srcId="{F50FF825-D18D-4556-B18B-F65FFF1E013F}" destId="{70FBE0EF-8791-914D-9B8A-60CAC82A9EC8}" srcOrd="0" destOrd="0" presId="urn:microsoft.com/office/officeart/2005/8/layout/list1"/>
    <dgm:cxn modelId="{57CB5AAB-E84C-4282-BEB3-A6D5FAED6231}" srcId="{C137954F-1D36-4473-978A-16212FDF2468}" destId="{92F6631C-40AD-4939-B86A-8B82CA24608D}" srcOrd="1" destOrd="0" parTransId="{4FC3E586-0ED9-4B06-9439-4960E0CEDAD4}" sibTransId="{2FBAC8C5-DB37-49EB-BB5E-9D948B6895F0}"/>
    <dgm:cxn modelId="{C646D9FE-B5A5-6C4E-9A02-63EC63ACF927}" type="presOf" srcId="{C137954F-1D36-4473-978A-16212FDF2468}" destId="{1BD2E664-A986-2F4B-BAD6-F9F99B7C3EC7}" srcOrd="1" destOrd="0" presId="urn:microsoft.com/office/officeart/2005/8/layout/list1"/>
    <dgm:cxn modelId="{7B4C8642-EED1-449A-B0F0-D5FA1B0FB63E}" srcId="{C137954F-1D36-4473-978A-16212FDF2468}" destId="{58D4850C-A52C-4EA8-B666-0F436EF5EC0E}" srcOrd="0" destOrd="0" parTransId="{DC875663-8329-4246-B31E-5214E23D86A2}" sibTransId="{81769C57-6EE4-4E21-8E5A-DE10DA267ACA}"/>
    <dgm:cxn modelId="{66CF2E67-C2FE-3947-A0BE-B5DA80DD330E}" type="presOf" srcId="{6DA6A5A1-0B8C-4B07-9F7E-7B753FBA5C32}" destId="{B9117A17-E83E-6847-BC0E-89DCCED253E4}" srcOrd="0" destOrd="0" presId="urn:microsoft.com/office/officeart/2005/8/layout/list1"/>
    <dgm:cxn modelId="{6AA321C9-B0DA-412A-8387-37261F4498C5}" srcId="{C137954F-1D36-4473-978A-16212FDF2468}" destId="{7E90897E-4B98-465F-996D-9F639D31A0F2}" srcOrd="2" destOrd="0" parTransId="{02FD4C45-C658-4536-AC8F-74F3BBA2FE27}" sibTransId="{22C68B74-AB9F-4848-85D4-64FF5C94DA94}"/>
    <dgm:cxn modelId="{EE9F45E3-76C0-4F3A-939C-F8A7C93652DE}" srcId="{B3EB0BEF-A026-42CD-9481-6FE1CE5C0DE2}" destId="{6DA6A5A1-0B8C-4B07-9F7E-7B753FBA5C32}" srcOrd="0" destOrd="0" parTransId="{734766B9-D40E-4B67-BF9F-0E0EB63F67D0}" sibTransId="{5799D93C-DD8C-4C46-9637-1137B65FD844}"/>
    <dgm:cxn modelId="{90DB3ED5-B467-744F-9532-924C8596CD64}" type="presOf" srcId="{A196220B-A45C-482D-99D4-F0816093E93C}" destId="{B9117A17-E83E-6847-BC0E-89DCCED253E4}" srcOrd="0" destOrd="2" presId="urn:microsoft.com/office/officeart/2005/8/layout/list1"/>
    <dgm:cxn modelId="{2954BCE5-59A2-324A-9A27-2CF80F71DA7B}" type="presOf" srcId="{7A034FCF-35A8-4959-AE8B-ED100F3B8998}" destId="{B9117A17-E83E-6847-BC0E-89DCCED253E4}" srcOrd="0" destOrd="1" presId="urn:microsoft.com/office/officeart/2005/8/layout/list1"/>
    <dgm:cxn modelId="{29B99054-9096-4A56-A823-FF100F14D344}" srcId="{B3EB0BEF-A026-42CD-9481-6FE1CE5C0DE2}" destId="{C2AF29D5-8F75-49BA-8EC9-FB871B50EA3E}" srcOrd="3" destOrd="0" parTransId="{EAAAE48F-CCEB-4E60-ADF7-78E3B1F6DE61}" sibTransId="{7D33EC18-683E-4873-A3C4-6391AE7B1C78}"/>
    <dgm:cxn modelId="{729D8A54-0FA6-4F63-909A-4E61180418D7}" srcId="{F50FF825-D18D-4556-B18B-F65FFF1E013F}" destId="{C137954F-1D36-4473-978A-16212FDF2468}" srcOrd="0" destOrd="0" parTransId="{B367DD6C-5FBC-4031-89B1-732351EC5029}" sibTransId="{BC4EFA0C-58FF-426B-AD4D-8ECC8BAD2A26}"/>
    <dgm:cxn modelId="{0CE729F0-71DA-5C49-9B9D-628A9B5893B0}" type="presOf" srcId="{92F6631C-40AD-4939-B86A-8B82CA24608D}" destId="{24E6806E-2CE2-5B4E-B91E-10390292F0ED}" srcOrd="0" destOrd="1" presId="urn:microsoft.com/office/officeart/2005/8/layout/list1"/>
    <dgm:cxn modelId="{B8BF0AFE-614B-4493-8362-6F226909C420}" srcId="{B3EB0BEF-A026-42CD-9481-6FE1CE5C0DE2}" destId="{A196220B-A45C-482D-99D4-F0816093E93C}" srcOrd="2" destOrd="0" parTransId="{93C95CFD-24D2-484E-B3CB-1F0B5E9A20B1}" sibTransId="{EDFC4711-D6C1-4767-A7B2-59A1FDAD21C8}"/>
    <dgm:cxn modelId="{15BB29A5-9670-6B4C-B5B2-5157F248B908}" type="presParOf" srcId="{70FBE0EF-8791-914D-9B8A-60CAC82A9EC8}" destId="{D30F955A-CDDD-D34A-B7AE-C8289A044565}" srcOrd="0" destOrd="0" presId="urn:microsoft.com/office/officeart/2005/8/layout/list1"/>
    <dgm:cxn modelId="{0ECCC8E7-23A5-D240-8A63-F0440C7D5059}" type="presParOf" srcId="{D30F955A-CDDD-D34A-B7AE-C8289A044565}" destId="{A8C28BAB-2557-9D4E-9426-517D714619EB}" srcOrd="0" destOrd="0" presId="urn:microsoft.com/office/officeart/2005/8/layout/list1"/>
    <dgm:cxn modelId="{71B6AB88-B571-2F44-9E50-28E17DB6F0B2}" type="presParOf" srcId="{D30F955A-CDDD-D34A-B7AE-C8289A044565}" destId="{1BD2E664-A986-2F4B-BAD6-F9F99B7C3EC7}" srcOrd="1" destOrd="0" presId="urn:microsoft.com/office/officeart/2005/8/layout/list1"/>
    <dgm:cxn modelId="{91B5D4C9-B6F3-CD49-BEF8-502560190FBA}" type="presParOf" srcId="{70FBE0EF-8791-914D-9B8A-60CAC82A9EC8}" destId="{E946798E-3CBE-D744-8E4F-37C6A7B39CB0}" srcOrd="1" destOrd="0" presId="urn:microsoft.com/office/officeart/2005/8/layout/list1"/>
    <dgm:cxn modelId="{C11BCD79-E71B-CE4D-B063-52FB84EC2247}" type="presParOf" srcId="{70FBE0EF-8791-914D-9B8A-60CAC82A9EC8}" destId="{24E6806E-2CE2-5B4E-B91E-10390292F0ED}" srcOrd="2" destOrd="0" presId="urn:microsoft.com/office/officeart/2005/8/layout/list1"/>
    <dgm:cxn modelId="{AB83CF76-E65F-E04F-B03E-3D0E02B611DC}" type="presParOf" srcId="{70FBE0EF-8791-914D-9B8A-60CAC82A9EC8}" destId="{A74D593F-AB5B-2447-93DC-8A60FDB51F3D}" srcOrd="3" destOrd="0" presId="urn:microsoft.com/office/officeart/2005/8/layout/list1"/>
    <dgm:cxn modelId="{26FC988E-5158-2042-94CC-BD71AEE56458}" type="presParOf" srcId="{70FBE0EF-8791-914D-9B8A-60CAC82A9EC8}" destId="{CD7403F5-2963-984D-A2D3-BDF0F443FBA7}" srcOrd="4" destOrd="0" presId="urn:microsoft.com/office/officeart/2005/8/layout/list1"/>
    <dgm:cxn modelId="{A13802A2-9719-E14E-B558-75ACE1C7AF0C}" type="presParOf" srcId="{CD7403F5-2963-984D-A2D3-BDF0F443FBA7}" destId="{02FA8938-EA32-7944-BC01-7080BC6D059A}" srcOrd="0" destOrd="0" presId="urn:microsoft.com/office/officeart/2005/8/layout/list1"/>
    <dgm:cxn modelId="{AA1F2B97-D7ED-B44B-9B3A-6ED137827254}" type="presParOf" srcId="{CD7403F5-2963-984D-A2D3-BDF0F443FBA7}" destId="{26677198-F7A5-CA4A-BA47-A549891142E1}" srcOrd="1" destOrd="0" presId="urn:microsoft.com/office/officeart/2005/8/layout/list1"/>
    <dgm:cxn modelId="{5DA65A8B-1537-4245-B172-873540B0FD8A}" type="presParOf" srcId="{70FBE0EF-8791-914D-9B8A-60CAC82A9EC8}" destId="{E43EAB1C-DE97-D441-8A0B-37F8A91EEF9D}" srcOrd="5" destOrd="0" presId="urn:microsoft.com/office/officeart/2005/8/layout/list1"/>
    <dgm:cxn modelId="{79933C18-C2CB-AA4A-B0F4-BC03120DC2C5}" type="presParOf" srcId="{70FBE0EF-8791-914D-9B8A-60CAC82A9EC8}" destId="{B9117A17-E83E-6847-BC0E-89DCCED253E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6806E-2CE2-5B4E-B91E-10390292F0ED}">
      <dsp:nvSpPr>
        <dsp:cNvPr id="0" name=""/>
        <dsp:cNvSpPr/>
      </dsp:nvSpPr>
      <dsp:spPr>
        <a:xfrm>
          <a:off x="0" y="622049"/>
          <a:ext cx="7728267" cy="17057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99799" tIns="395732" rIns="59979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900" kern="1200"/>
            <a:t>Sagsbehandleren afdækker arbejdsforudsætninger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900" kern="1200"/>
            <a:t>Eventuel konsultation af specialister (særlig enhed i arbejdsformidlingen)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900" kern="1200"/>
            <a:t>Samlet bedømmelse i samarbejde med den arbejdssøgende.</a:t>
          </a:r>
          <a:endParaRPr lang="en-US" sz="1900" kern="1200"/>
        </a:p>
      </dsp:txBody>
      <dsp:txXfrm>
        <a:off x="0" y="622049"/>
        <a:ext cx="7728267" cy="1705725"/>
      </dsp:txXfrm>
    </dsp:sp>
    <dsp:sp modelId="{1BD2E664-A986-2F4B-BAD6-F9F99B7C3EC7}">
      <dsp:nvSpPr>
        <dsp:cNvPr id="0" name=""/>
        <dsp:cNvSpPr/>
      </dsp:nvSpPr>
      <dsp:spPr>
        <a:xfrm>
          <a:off x="386413" y="341609"/>
          <a:ext cx="5409786" cy="5608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4477" tIns="0" rIns="204477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900" kern="1200"/>
            <a:t>Før registrering</a:t>
          </a:r>
          <a:endParaRPr lang="en-US" sz="1900" kern="1200"/>
        </a:p>
      </dsp:txBody>
      <dsp:txXfrm>
        <a:off x="413793" y="368989"/>
        <a:ext cx="5355026" cy="506120"/>
      </dsp:txXfrm>
    </dsp:sp>
    <dsp:sp modelId="{B9117A17-E83E-6847-BC0E-89DCCED253E4}">
      <dsp:nvSpPr>
        <dsp:cNvPr id="0" name=""/>
        <dsp:cNvSpPr/>
      </dsp:nvSpPr>
      <dsp:spPr>
        <a:xfrm>
          <a:off x="0" y="2710814"/>
          <a:ext cx="7728267" cy="2034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99799" tIns="395732" rIns="59979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900" kern="1200"/>
            <a:t>Funktionsnedsættelsen dokumenteres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900" kern="1200"/>
            <a:t>Personen informeres om formålet, og der indhentes samtykke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900" kern="1200"/>
            <a:t>Registrering med op til 3 koder.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900" kern="1200"/>
            <a:t>Adgang til særlige indsatser også uden samtykke til kodning, men samme dokumentationskrav.</a:t>
          </a:r>
          <a:endParaRPr lang="en-US" sz="1900" kern="1200"/>
        </a:p>
      </dsp:txBody>
      <dsp:txXfrm>
        <a:off x="0" y="2710814"/>
        <a:ext cx="7728267" cy="2034900"/>
      </dsp:txXfrm>
    </dsp:sp>
    <dsp:sp modelId="{26677198-F7A5-CA4A-BA47-A549891142E1}">
      <dsp:nvSpPr>
        <dsp:cNvPr id="0" name=""/>
        <dsp:cNvSpPr/>
      </dsp:nvSpPr>
      <dsp:spPr>
        <a:xfrm>
          <a:off x="386413" y="2430374"/>
          <a:ext cx="5409786" cy="5608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4477" tIns="0" rIns="204477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900" kern="1200"/>
            <a:t>Dokumentation, kodning og samtykke</a:t>
          </a:r>
          <a:endParaRPr lang="en-US" sz="1900" kern="1200"/>
        </a:p>
      </dsp:txBody>
      <dsp:txXfrm>
        <a:off x="413793" y="2457754"/>
        <a:ext cx="5355026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FBD5-26E9-0E43-BA02-C74CE4B07D08}" type="datetimeFigureOut">
              <a:rPr lang="da-DK" smtClean="0"/>
              <a:t>11-10-2018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4E7E-AA61-ED46-9F03-C9B29CF06F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736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FBD5-26E9-0E43-BA02-C74CE4B07D08}" type="datetimeFigureOut">
              <a:rPr lang="da-DK" smtClean="0"/>
              <a:t>11-10-2018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4E7E-AA61-ED46-9F03-C9B29CF06F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390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FBD5-26E9-0E43-BA02-C74CE4B07D08}" type="datetimeFigureOut">
              <a:rPr lang="da-DK" smtClean="0"/>
              <a:t>11-10-2018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4E7E-AA61-ED46-9F03-C9B29CF06F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978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FBD5-26E9-0E43-BA02-C74CE4B07D08}" type="datetimeFigureOut">
              <a:rPr lang="da-DK" smtClean="0"/>
              <a:t>11-10-2018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4E7E-AA61-ED46-9F03-C9B29CF06F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337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FBD5-26E9-0E43-BA02-C74CE4B07D08}" type="datetimeFigureOut">
              <a:rPr lang="da-DK" smtClean="0"/>
              <a:t>11-10-2018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4E7E-AA61-ED46-9F03-C9B29CF06F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8975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FBD5-26E9-0E43-BA02-C74CE4B07D08}" type="datetimeFigureOut">
              <a:rPr lang="da-DK" smtClean="0"/>
              <a:t>11-10-2018</a:t>
            </a:fld>
            <a:endParaRPr lang="da-D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4E7E-AA61-ED46-9F03-C9B29CF06F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029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FBD5-26E9-0E43-BA02-C74CE4B07D08}" type="datetimeFigureOut">
              <a:rPr lang="da-DK" smtClean="0"/>
              <a:t>11-10-2018</a:t>
            </a:fld>
            <a:endParaRPr lang="da-DK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4E7E-AA61-ED46-9F03-C9B29CF06F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965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FBD5-26E9-0E43-BA02-C74CE4B07D08}" type="datetimeFigureOut">
              <a:rPr lang="da-DK" smtClean="0"/>
              <a:t>11-10-2018</a:t>
            </a:fld>
            <a:endParaRPr lang="da-D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4E7E-AA61-ED46-9F03-C9B29CF06F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648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FBD5-26E9-0E43-BA02-C74CE4B07D08}" type="datetimeFigureOut">
              <a:rPr lang="da-DK" smtClean="0"/>
              <a:t>11-10-2018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4E7E-AA61-ED46-9F03-C9B29CF06F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72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FBD5-26E9-0E43-BA02-C74CE4B07D08}" type="datetimeFigureOut">
              <a:rPr lang="da-DK" smtClean="0"/>
              <a:t>11-10-2018</a:t>
            </a:fld>
            <a:endParaRPr lang="da-D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4E7E-AA61-ED46-9F03-C9B29CF06F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934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FBD5-26E9-0E43-BA02-C74CE4B07D08}" type="datetimeFigureOut">
              <a:rPr lang="da-DK" smtClean="0"/>
              <a:t>11-10-2018</a:t>
            </a:fld>
            <a:endParaRPr lang="da-D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4E7E-AA61-ED46-9F03-C9B29CF06F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8498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483FBD5-26E9-0E43-BA02-C74CE4B07D08}" type="datetimeFigureOut">
              <a:rPr lang="da-DK" smtClean="0"/>
              <a:t>11-10-2018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C454E7E-AA61-ED46-9F03-C9B29CF06F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419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06" r:id="rId3"/>
    <p:sldLayoutId id="2147484207" r:id="rId4"/>
    <p:sldLayoutId id="2147484208" r:id="rId5"/>
    <p:sldLayoutId id="2147484209" r:id="rId6"/>
    <p:sldLayoutId id="2147484210" r:id="rId7"/>
    <p:sldLayoutId id="2147484211" r:id="rId8"/>
    <p:sldLayoutId id="2147484212" r:id="rId9"/>
    <p:sldLayoutId id="2147484213" r:id="rId10"/>
    <p:sldLayoutId id="21474842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8B251-A89C-2C46-863D-5985266F8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539" y="1376362"/>
            <a:ext cx="9144000" cy="2603274"/>
          </a:xfrm>
        </p:spPr>
        <p:txBody>
          <a:bodyPr>
            <a:normAutofit/>
          </a:bodyPr>
          <a:lstStyle/>
          <a:p>
            <a:r>
              <a:rPr lang="da-DK" sz="5400" dirty="0"/>
              <a:t>Erfaringer med registrering af handicap i Sverige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FCA3180-4864-2F4D-AD43-EB8DF0B04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5687" y="4033603"/>
            <a:ext cx="9144000" cy="1667163"/>
          </a:xfrm>
        </p:spPr>
        <p:txBody>
          <a:bodyPr>
            <a:normAutofit/>
          </a:bodyPr>
          <a:lstStyle/>
          <a:p>
            <a:r>
              <a:rPr lang="da-DK" b="1" dirty="0"/>
              <a:t>V/Finn Amby</a:t>
            </a:r>
          </a:p>
          <a:p>
            <a:endParaRPr lang="da-DK" b="1" dirty="0"/>
          </a:p>
          <a:p>
            <a:r>
              <a:rPr lang="da-DK" b="1" dirty="0"/>
              <a:t>Forskningscenter for Handicap og Beskæftigelse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D1D6C461-101A-2343-B8C4-C9000CB0F8C8}"/>
              </a:ext>
            </a:extLst>
          </p:cNvPr>
          <p:cNvSpPr txBox="1"/>
          <p:nvPr/>
        </p:nvSpPr>
        <p:spPr>
          <a:xfrm>
            <a:off x="416539" y="730031"/>
            <a:ext cx="8188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Følgegruppemøde i et mere rummeligt arbejdsmarked for borgere med handicap </a:t>
            </a:r>
          </a:p>
          <a:p>
            <a:r>
              <a:rPr lang="da-DK" b="1" dirty="0">
                <a:solidFill>
                  <a:schemeClr val="bg1"/>
                </a:solidFill>
              </a:rPr>
              <a:t>10. oktober 2018</a:t>
            </a:r>
          </a:p>
        </p:txBody>
      </p:sp>
    </p:spTree>
    <p:extLst>
      <p:ext uri="{BB962C8B-B14F-4D97-AF65-F5344CB8AC3E}">
        <p14:creationId xmlns:p14="http://schemas.microsoft.com/office/powerpoint/2010/main" val="3564352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D499BB-9F7B-694F-9E5B-BF9EE085A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da-DK" sz="3300" dirty="0"/>
              <a:t>Regelgrundlaget for handicaprelaterede tilbud og kodning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14E57AD-0F92-4043-B4E0-968BF6A52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endParaRPr lang="da-DK" dirty="0">
              <a:solidFill>
                <a:srgbClr val="000000"/>
              </a:solidFill>
            </a:endParaRPr>
          </a:p>
          <a:p>
            <a:r>
              <a:rPr lang="da-DK" dirty="0" err="1">
                <a:solidFill>
                  <a:srgbClr val="000000"/>
                </a:solidFill>
              </a:rPr>
              <a:t>Förordning</a:t>
            </a:r>
            <a:r>
              <a:rPr lang="da-DK" dirty="0">
                <a:solidFill>
                  <a:srgbClr val="000000"/>
                </a:solidFill>
              </a:rPr>
              <a:t> (2000:628) om den </a:t>
            </a:r>
            <a:r>
              <a:rPr lang="da-DK" dirty="0" err="1">
                <a:solidFill>
                  <a:srgbClr val="000000"/>
                </a:solidFill>
              </a:rPr>
              <a:t>arbetsmarknadspolitiska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verksamheten</a:t>
            </a:r>
            <a:endParaRPr lang="da-DK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a-DK" dirty="0">
              <a:solidFill>
                <a:srgbClr val="000000"/>
              </a:solidFill>
            </a:endParaRPr>
          </a:p>
          <a:p>
            <a:r>
              <a:rPr lang="da-DK" dirty="0" err="1">
                <a:solidFill>
                  <a:srgbClr val="000000"/>
                </a:solidFill>
              </a:rPr>
              <a:t>Förordning</a:t>
            </a:r>
            <a:r>
              <a:rPr lang="da-DK" dirty="0">
                <a:solidFill>
                  <a:srgbClr val="000000"/>
                </a:solidFill>
              </a:rPr>
              <a:t> (2017:462) om </a:t>
            </a:r>
            <a:r>
              <a:rPr lang="da-DK" dirty="0" err="1">
                <a:solidFill>
                  <a:srgbClr val="000000"/>
                </a:solidFill>
              </a:rPr>
              <a:t>särskilda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insatser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för</a:t>
            </a:r>
            <a:r>
              <a:rPr lang="da-DK" dirty="0">
                <a:solidFill>
                  <a:srgbClr val="000000"/>
                </a:solidFill>
              </a:rPr>
              <a:t> personer med </a:t>
            </a:r>
            <a:r>
              <a:rPr lang="da-DK" dirty="0" err="1">
                <a:solidFill>
                  <a:srgbClr val="000000"/>
                </a:solidFill>
              </a:rPr>
              <a:t>funktionsnedsättning</a:t>
            </a:r>
            <a:r>
              <a:rPr lang="da-DK" dirty="0">
                <a:solidFill>
                  <a:srgbClr val="000000"/>
                </a:solidFill>
              </a:rPr>
              <a:t> som </a:t>
            </a:r>
            <a:r>
              <a:rPr lang="da-DK" dirty="0" err="1">
                <a:solidFill>
                  <a:srgbClr val="000000"/>
                </a:solidFill>
              </a:rPr>
              <a:t>medför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nedsatt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arbetsförmåga</a:t>
            </a:r>
            <a:endParaRPr lang="da-DK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a-DK" dirty="0">
              <a:solidFill>
                <a:srgbClr val="000000"/>
              </a:solidFill>
            </a:endParaRPr>
          </a:p>
          <a:p>
            <a:r>
              <a:rPr lang="da-DK" dirty="0">
                <a:solidFill>
                  <a:srgbClr val="000000"/>
                </a:solidFill>
              </a:rPr>
              <a:t>Lag (2002:546) om behandling av </a:t>
            </a:r>
            <a:r>
              <a:rPr lang="da-DK" dirty="0" err="1">
                <a:solidFill>
                  <a:srgbClr val="000000"/>
                </a:solidFill>
              </a:rPr>
              <a:t>personuppgifter</a:t>
            </a:r>
            <a:r>
              <a:rPr lang="da-DK" dirty="0">
                <a:solidFill>
                  <a:srgbClr val="000000"/>
                </a:solidFill>
              </a:rPr>
              <a:t> i den </a:t>
            </a:r>
            <a:r>
              <a:rPr lang="da-DK" dirty="0" err="1">
                <a:solidFill>
                  <a:srgbClr val="000000"/>
                </a:solidFill>
              </a:rPr>
              <a:t>arbetsmarknadspolitiska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verksamheten</a:t>
            </a:r>
            <a:endParaRPr lang="da-DK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736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DF5DE72-9F6F-B048-B321-C78164379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da-DK" sz="3300" dirty="0"/>
              <a:t>Regelgrundlaget for handicaprelaterede tilbud og kodning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EFBBCB8-9495-D449-905B-9E5AF3EE7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 fontScale="77500" lnSpcReduction="20000"/>
          </a:bodyPr>
          <a:lstStyle/>
          <a:p>
            <a:endParaRPr lang="da-DK" sz="1400" dirty="0">
              <a:solidFill>
                <a:srgbClr val="000000"/>
              </a:solidFill>
            </a:endParaRPr>
          </a:p>
          <a:p>
            <a:r>
              <a:rPr lang="da-DK" sz="2300" dirty="0" err="1">
                <a:solidFill>
                  <a:srgbClr val="000000"/>
                </a:solidFill>
              </a:rPr>
              <a:t>Förordning</a:t>
            </a:r>
            <a:r>
              <a:rPr lang="da-DK" sz="2300" dirty="0">
                <a:solidFill>
                  <a:srgbClr val="000000"/>
                </a:solidFill>
              </a:rPr>
              <a:t> (2002:623) om behandling av </a:t>
            </a:r>
            <a:r>
              <a:rPr lang="da-DK" sz="2300" dirty="0" err="1">
                <a:solidFill>
                  <a:srgbClr val="000000"/>
                </a:solidFill>
              </a:rPr>
              <a:t>personuppgifter</a:t>
            </a:r>
            <a:r>
              <a:rPr lang="da-DK" sz="2300" dirty="0">
                <a:solidFill>
                  <a:srgbClr val="000000"/>
                </a:solidFill>
              </a:rPr>
              <a:t> i den </a:t>
            </a:r>
            <a:r>
              <a:rPr lang="da-DK" sz="2300" dirty="0" err="1">
                <a:solidFill>
                  <a:srgbClr val="000000"/>
                </a:solidFill>
              </a:rPr>
              <a:t>arbetsmarknadspolitiska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verksamheten</a:t>
            </a:r>
            <a:r>
              <a:rPr lang="da-DK" sz="2300" dirty="0">
                <a:solidFill>
                  <a:srgbClr val="000000"/>
                </a:solidFill>
              </a:rPr>
              <a:t> </a:t>
            </a:r>
          </a:p>
          <a:p>
            <a:pPr marL="0" indent="0">
              <a:buNone/>
            </a:pPr>
            <a:endParaRPr lang="da-DK" sz="2300" dirty="0">
              <a:solidFill>
                <a:srgbClr val="000000"/>
              </a:solidFill>
            </a:endParaRPr>
          </a:p>
          <a:p>
            <a:r>
              <a:rPr lang="da-DK" sz="2300" dirty="0" err="1">
                <a:solidFill>
                  <a:srgbClr val="000000"/>
                </a:solidFill>
              </a:rPr>
              <a:t>Arbetsförmedlingens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föreskrifter</a:t>
            </a:r>
            <a:r>
              <a:rPr lang="da-DK" sz="2300" dirty="0">
                <a:solidFill>
                  <a:srgbClr val="000000"/>
                </a:solidFill>
              </a:rPr>
              <a:t> om kod </a:t>
            </a:r>
            <a:r>
              <a:rPr lang="da-DK" sz="2300" dirty="0" err="1">
                <a:solidFill>
                  <a:srgbClr val="000000"/>
                </a:solidFill>
              </a:rPr>
              <a:t>för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uppgifter</a:t>
            </a:r>
            <a:r>
              <a:rPr lang="da-DK" sz="2300" dirty="0">
                <a:solidFill>
                  <a:srgbClr val="000000"/>
                </a:solidFill>
              </a:rPr>
              <a:t> om </a:t>
            </a:r>
            <a:r>
              <a:rPr lang="da-DK" sz="2300" dirty="0" err="1">
                <a:solidFill>
                  <a:srgbClr val="000000"/>
                </a:solidFill>
              </a:rPr>
              <a:t>hälsa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och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funktionsnedsättning</a:t>
            </a:r>
            <a:r>
              <a:rPr lang="da-DK" sz="2300" dirty="0">
                <a:solidFill>
                  <a:srgbClr val="000000"/>
                </a:solidFill>
              </a:rPr>
              <a:t> som </a:t>
            </a:r>
            <a:r>
              <a:rPr lang="da-DK" sz="2300" dirty="0" err="1">
                <a:solidFill>
                  <a:srgbClr val="000000"/>
                </a:solidFill>
              </a:rPr>
              <a:t>medför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nedsatt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arbetsförmåga</a:t>
            </a:r>
            <a:r>
              <a:rPr lang="da-DK" sz="2300" dirty="0">
                <a:solidFill>
                  <a:srgbClr val="000000"/>
                </a:solidFill>
              </a:rPr>
              <a:t>; </a:t>
            </a:r>
            <a:r>
              <a:rPr lang="da-DK" sz="2300" dirty="0" err="1">
                <a:solidFill>
                  <a:srgbClr val="000000"/>
                </a:solidFill>
              </a:rPr>
              <a:t>beslutade</a:t>
            </a:r>
            <a:r>
              <a:rPr lang="da-DK" sz="2300" dirty="0">
                <a:solidFill>
                  <a:srgbClr val="000000"/>
                </a:solidFill>
              </a:rPr>
              <a:t> den 16 </a:t>
            </a:r>
            <a:r>
              <a:rPr lang="da-DK" sz="2300" dirty="0" err="1">
                <a:solidFill>
                  <a:srgbClr val="000000"/>
                </a:solidFill>
              </a:rPr>
              <a:t>februari</a:t>
            </a:r>
            <a:r>
              <a:rPr lang="da-DK" sz="2300" dirty="0">
                <a:solidFill>
                  <a:srgbClr val="000000"/>
                </a:solidFill>
              </a:rPr>
              <a:t> 2015</a:t>
            </a:r>
          </a:p>
          <a:p>
            <a:pPr marL="0" indent="0">
              <a:buNone/>
            </a:pPr>
            <a:endParaRPr lang="da-DK" sz="2300" dirty="0">
              <a:solidFill>
                <a:srgbClr val="000000"/>
              </a:solidFill>
            </a:endParaRPr>
          </a:p>
          <a:p>
            <a:r>
              <a:rPr lang="da-DK" sz="2300" dirty="0" err="1">
                <a:solidFill>
                  <a:srgbClr val="000000"/>
                </a:solidFill>
              </a:rPr>
              <a:t>Arbetsförmedlingens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interna</a:t>
            </a:r>
            <a:r>
              <a:rPr lang="da-DK" sz="2300" dirty="0">
                <a:solidFill>
                  <a:srgbClr val="000000"/>
                </a:solidFill>
              </a:rPr>
              <a:t> instruktion AFII 18/28. </a:t>
            </a:r>
            <a:r>
              <a:rPr lang="da-DK" sz="2300" dirty="0" err="1">
                <a:solidFill>
                  <a:srgbClr val="000000"/>
                </a:solidFill>
              </a:rPr>
              <a:t>Funktionsnedsättning</a:t>
            </a:r>
            <a:r>
              <a:rPr lang="da-DK" sz="2300" dirty="0">
                <a:solidFill>
                  <a:srgbClr val="000000"/>
                </a:solidFill>
              </a:rPr>
              <a:t> som </a:t>
            </a:r>
            <a:r>
              <a:rPr lang="da-DK" sz="2300" dirty="0" err="1">
                <a:solidFill>
                  <a:srgbClr val="000000"/>
                </a:solidFill>
              </a:rPr>
              <a:t>medför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nedsatt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arbetsförmåga</a:t>
            </a:r>
            <a:r>
              <a:rPr lang="da-DK" sz="2300" dirty="0">
                <a:solidFill>
                  <a:srgbClr val="000000"/>
                </a:solidFill>
              </a:rPr>
              <a:t> – </a:t>
            </a:r>
            <a:r>
              <a:rPr lang="da-DK" sz="2300" dirty="0" err="1">
                <a:solidFill>
                  <a:srgbClr val="000000"/>
                </a:solidFill>
              </a:rPr>
              <a:t>utredning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och</a:t>
            </a:r>
            <a:r>
              <a:rPr lang="da-DK" sz="2300" dirty="0">
                <a:solidFill>
                  <a:srgbClr val="000000"/>
                </a:solidFill>
              </a:rPr>
              <a:t> kodning</a:t>
            </a:r>
          </a:p>
          <a:p>
            <a:pPr marL="0" indent="0">
              <a:buNone/>
            </a:pPr>
            <a:endParaRPr lang="da-DK" sz="2300" dirty="0">
              <a:solidFill>
                <a:srgbClr val="000000"/>
              </a:solidFill>
            </a:endParaRPr>
          </a:p>
          <a:p>
            <a:r>
              <a:rPr lang="da-DK" sz="2300" dirty="0" err="1">
                <a:solidFill>
                  <a:srgbClr val="000000"/>
                </a:solidFill>
              </a:rPr>
              <a:t>Arbetsförmedlingens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handläggarstöd</a:t>
            </a:r>
            <a:r>
              <a:rPr lang="da-DK" sz="2300" dirty="0">
                <a:solidFill>
                  <a:srgbClr val="000000"/>
                </a:solidFill>
              </a:rPr>
              <a:t> AFHS 24/2011. </a:t>
            </a:r>
            <a:r>
              <a:rPr lang="da-DK" sz="2300" dirty="0" err="1">
                <a:solidFill>
                  <a:srgbClr val="000000"/>
                </a:solidFill>
              </a:rPr>
              <a:t>Funktionsnedsättning</a:t>
            </a:r>
            <a:r>
              <a:rPr lang="da-DK" sz="2300" dirty="0">
                <a:solidFill>
                  <a:srgbClr val="000000"/>
                </a:solidFill>
              </a:rPr>
              <a:t> som </a:t>
            </a:r>
            <a:r>
              <a:rPr lang="da-DK" sz="2300" dirty="0" err="1">
                <a:solidFill>
                  <a:srgbClr val="000000"/>
                </a:solidFill>
              </a:rPr>
              <a:t>medför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nedsatt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arbetsförmåga</a:t>
            </a:r>
            <a:r>
              <a:rPr lang="da-DK" sz="2300" dirty="0">
                <a:solidFill>
                  <a:srgbClr val="000000"/>
                </a:solidFill>
              </a:rPr>
              <a:t> – </a:t>
            </a:r>
            <a:r>
              <a:rPr lang="da-DK" sz="2300" dirty="0" err="1">
                <a:solidFill>
                  <a:srgbClr val="000000"/>
                </a:solidFill>
              </a:rPr>
              <a:t>utredning</a:t>
            </a:r>
            <a:r>
              <a:rPr lang="da-DK" sz="2300" dirty="0">
                <a:solidFill>
                  <a:srgbClr val="000000"/>
                </a:solidFill>
              </a:rPr>
              <a:t> </a:t>
            </a:r>
            <a:r>
              <a:rPr lang="da-DK" sz="2300" dirty="0" err="1">
                <a:solidFill>
                  <a:srgbClr val="000000"/>
                </a:solidFill>
              </a:rPr>
              <a:t>och</a:t>
            </a:r>
            <a:r>
              <a:rPr lang="da-DK" sz="2300" dirty="0">
                <a:solidFill>
                  <a:srgbClr val="000000"/>
                </a:solidFill>
              </a:rPr>
              <a:t> kodning</a:t>
            </a:r>
          </a:p>
          <a:p>
            <a:endParaRPr lang="da-DK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632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61EB86-30AA-974A-8C4D-ECE3EE107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da-DK" sz="3300"/>
              <a:t>Særlige indsatser for personer med handicap og nedsat arbejdsevne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B746AEC-8ED2-2847-AB83-1C9992896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77189"/>
            <a:ext cx="8983489" cy="355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900" dirty="0">
                <a:solidFill>
                  <a:srgbClr val="000000"/>
                </a:solidFill>
              </a:rPr>
              <a:t>De </a:t>
            </a:r>
            <a:r>
              <a:rPr lang="da-DK" sz="1900" dirty="0" err="1">
                <a:solidFill>
                  <a:srgbClr val="000000"/>
                </a:solidFill>
              </a:rPr>
              <a:t>särskilda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insatserna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är</a:t>
            </a:r>
            <a:r>
              <a:rPr lang="da-DK" sz="1900" dirty="0">
                <a:solidFill>
                  <a:srgbClr val="000000"/>
                </a:solidFill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da-DK" sz="1900" dirty="0">
                <a:solidFill>
                  <a:srgbClr val="000000"/>
                </a:solidFill>
              </a:rPr>
              <a:t>bidrag </a:t>
            </a:r>
            <a:r>
              <a:rPr lang="da-DK" sz="1900" dirty="0" err="1">
                <a:solidFill>
                  <a:srgbClr val="000000"/>
                </a:solidFill>
              </a:rPr>
              <a:t>till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hjälpmedel</a:t>
            </a:r>
            <a:r>
              <a:rPr lang="da-DK" sz="1900" dirty="0">
                <a:solidFill>
                  <a:srgbClr val="000000"/>
                </a:solidFill>
              </a:rPr>
              <a:t> på </a:t>
            </a:r>
            <a:r>
              <a:rPr lang="da-DK" sz="1900" dirty="0" err="1">
                <a:solidFill>
                  <a:srgbClr val="000000"/>
                </a:solidFill>
              </a:rPr>
              <a:t>arbetsplatsen</a:t>
            </a:r>
            <a:r>
              <a:rPr lang="da-DK" sz="1900" dirty="0">
                <a:solidFill>
                  <a:srgbClr val="000000"/>
                </a:solidFill>
              </a:rPr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da-DK" sz="1900" dirty="0">
                <a:solidFill>
                  <a:srgbClr val="000000"/>
                </a:solidFill>
              </a:rPr>
              <a:t>bidrag </a:t>
            </a:r>
            <a:r>
              <a:rPr lang="da-DK" sz="1900" dirty="0" err="1">
                <a:solidFill>
                  <a:srgbClr val="000000"/>
                </a:solidFill>
              </a:rPr>
              <a:t>till</a:t>
            </a:r>
            <a:r>
              <a:rPr lang="da-DK" sz="1900" dirty="0">
                <a:solidFill>
                  <a:srgbClr val="000000"/>
                </a:solidFill>
              </a:rPr>
              <a:t> litteratur </a:t>
            </a:r>
            <a:r>
              <a:rPr lang="da-DK" sz="1900" dirty="0" err="1">
                <a:solidFill>
                  <a:srgbClr val="000000"/>
                </a:solidFill>
              </a:rPr>
              <a:t>och</a:t>
            </a:r>
            <a:r>
              <a:rPr lang="da-DK" sz="1900" dirty="0">
                <a:solidFill>
                  <a:srgbClr val="000000"/>
                </a:solidFill>
              </a:rPr>
              <a:t> tolk </a:t>
            </a:r>
            <a:r>
              <a:rPr lang="da-DK" sz="1900" dirty="0" err="1">
                <a:solidFill>
                  <a:srgbClr val="000000"/>
                </a:solidFill>
              </a:rPr>
              <a:t>för</a:t>
            </a:r>
            <a:r>
              <a:rPr lang="da-DK" sz="1900" dirty="0">
                <a:solidFill>
                  <a:srgbClr val="000000"/>
                </a:solidFill>
              </a:rPr>
              <a:t> personer med syn- eller </a:t>
            </a:r>
            <a:r>
              <a:rPr lang="da-DK" sz="1900" dirty="0" err="1">
                <a:solidFill>
                  <a:srgbClr val="000000"/>
                </a:solidFill>
              </a:rPr>
              <a:t>hörselnedsättning</a:t>
            </a:r>
            <a:r>
              <a:rPr lang="da-DK" sz="1900" dirty="0">
                <a:solidFill>
                  <a:srgbClr val="000000"/>
                </a:solidFill>
              </a:rPr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da-DK" sz="1900" dirty="0">
                <a:solidFill>
                  <a:srgbClr val="000000"/>
                </a:solidFill>
              </a:rPr>
              <a:t>bidrag </a:t>
            </a:r>
            <a:r>
              <a:rPr lang="da-DK" sz="1900" dirty="0" err="1">
                <a:solidFill>
                  <a:srgbClr val="000000"/>
                </a:solidFill>
              </a:rPr>
              <a:t>för</a:t>
            </a:r>
            <a:r>
              <a:rPr lang="da-DK" sz="1900" dirty="0">
                <a:solidFill>
                  <a:srgbClr val="000000"/>
                </a:solidFill>
              </a:rPr>
              <a:t> personligt </a:t>
            </a:r>
            <a:r>
              <a:rPr lang="da-DK" sz="1900" dirty="0" err="1">
                <a:solidFill>
                  <a:srgbClr val="000000"/>
                </a:solidFill>
              </a:rPr>
              <a:t>biträde</a:t>
            </a:r>
            <a:r>
              <a:rPr lang="da-DK" sz="1900" dirty="0">
                <a:solidFill>
                  <a:srgbClr val="000000"/>
                </a:solidFill>
              </a:rPr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da-DK" sz="1900" dirty="0" err="1">
                <a:solidFill>
                  <a:srgbClr val="000000"/>
                </a:solidFill>
              </a:rPr>
              <a:t>särskild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stödperson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för</a:t>
            </a:r>
            <a:r>
              <a:rPr lang="da-DK" sz="1900" dirty="0">
                <a:solidFill>
                  <a:srgbClr val="000000"/>
                </a:solidFill>
              </a:rPr>
              <a:t> introduktion </a:t>
            </a:r>
            <a:r>
              <a:rPr lang="da-DK" sz="1900" dirty="0" err="1">
                <a:solidFill>
                  <a:srgbClr val="000000"/>
                </a:solidFill>
              </a:rPr>
              <a:t>och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uppföljning</a:t>
            </a:r>
            <a:r>
              <a:rPr lang="da-DK" sz="1900" dirty="0">
                <a:solidFill>
                  <a:srgbClr val="000000"/>
                </a:solidFill>
              </a:rPr>
              <a:t> (SIUS), </a:t>
            </a:r>
          </a:p>
          <a:p>
            <a:pPr marL="514350" indent="-514350">
              <a:buFont typeface="+mj-lt"/>
              <a:buAutoNum type="arabicPeriod"/>
            </a:pPr>
            <a:r>
              <a:rPr lang="da-DK" sz="1900" dirty="0">
                <a:solidFill>
                  <a:srgbClr val="000000"/>
                </a:solidFill>
              </a:rPr>
              <a:t>bidrag </a:t>
            </a:r>
            <a:r>
              <a:rPr lang="da-DK" sz="1900" dirty="0" err="1">
                <a:solidFill>
                  <a:srgbClr val="000000"/>
                </a:solidFill>
              </a:rPr>
              <a:t>till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uppstartskostnader</a:t>
            </a:r>
            <a:r>
              <a:rPr lang="da-DK" sz="1900" dirty="0">
                <a:solidFill>
                  <a:srgbClr val="000000"/>
                </a:solidFill>
              </a:rPr>
              <a:t> vid start av </a:t>
            </a:r>
            <a:r>
              <a:rPr lang="da-DK" sz="1900" dirty="0" err="1">
                <a:solidFill>
                  <a:srgbClr val="000000"/>
                </a:solidFill>
              </a:rPr>
              <a:t>näringsverksamhet</a:t>
            </a:r>
            <a:r>
              <a:rPr lang="da-DK" sz="1900" dirty="0">
                <a:solidFill>
                  <a:srgbClr val="000000"/>
                </a:solidFill>
              </a:rPr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da-DK" sz="1900" dirty="0" err="1">
                <a:solidFill>
                  <a:srgbClr val="000000"/>
                </a:solidFill>
              </a:rPr>
              <a:t>lönebidrag</a:t>
            </a:r>
            <a:r>
              <a:rPr lang="da-DK" sz="1900" dirty="0">
                <a:solidFill>
                  <a:srgbClr val="000000"/>
                </a:solidFill>
              </a:rPr>
              <a:t>, </a:t>
            </a:r>
            <a:r>
              <a:rPr lang="da-DK" sz="1900" dirty="0" err="1">
                <a:solidFill>
                  <a:srgbClr val="000000"/>
                </a:solidFill>
              </a:rPr>
              <a:t>och</a:t>
            </a:r>
            <a:endParaRPr lang="da-DK" sz="190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a-DK" sz="1900" dirty="0" err="1">
                <a:solidFill>
                  <a:srgbClr val="000000"/>
                </a:solidFill>
              </a:rPr>
              <a:t>skyddat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arbete</a:t>
            </a:r>
            <a:r>
              <a:rPr lang="da-DK" sz="19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6360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1D7602-6D2D-46C2-A7B2-434F3678DC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539253-EA7C-41D9-9930-0923683AA3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810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480" y="2085681"/>
            <a:ext cx="0" cy="2686639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8EB862-40BC-9A4E-B7D7-364988A25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580" y="1353312"/>
            <a:ext cx="6144367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Programmet </a:t>
            </a:r>
            <a:r>
              <a:rPr lang="da-DK" dirty="0" err="1"/>
              <a:t>riktar</a:t>
            </a:r>
            <a:r>
              <a:rPr lang="da-DK" dirty="0"/>
              <a:t> sig </a:t>
            </a:r>
            <a:r>
              <a:rPr lang="da-DK" dirty="0" err="1"/>
              <a:t>till</a:t>
            </a:r>
            <a:r>
              <a:rPr lang="da-DK" dirty="0"/>
              <a:t> personer som har en </a:t>
            </a:r>
            <a:r>
              <a:rPr lang="da-DK" dirty="0" err="1"/>
              <a:t>funktionsnedsättning</a:t>
            </a:r>
            <a:r>
              <a:rPr lang="da-DK" dirty="0"/>
              <a:t> som </a:t>
            </a:r>
            <a:r>
              <a:rPr lang="da-DK" dirty="0" err="1"/>
              <a:t>medför</a:t>
            </a:r>
            <a:r>
              <a:rPr lang="da-DK" dirty="0"/>
              <a:t> </a:t>
            </a:r>
            <a:r>
              <a:rPr lang="da-DK" dirty="0" err="1"/>
              <a:t>nedsatt</a:t>
            </a:r>
            <a:r>
              <a:rPr lang="da-DK" dirty="0"/>
              <a:t> </a:t>
            </a:r>
            <a:r>
              <a:rPr lang="da-DK" dirty="0" err="1"/>
              <a:t>arbetsförmåga</a:t>
            </a:r>
            <a:r>
              <a:rPr lang="da-DK" dirty="0"/>
              <a:t> </a:t>
            </a:r>
            <a:r>
              <a:rPr lang="da-DK" dirty="0" err="1"/>
              <a:t>och</a:t>
            </a:r>
            <a:r>
              <a:rPr lang="da-DK" dirty="0"/>
              <a:t> som har behov av </a:t>
            </a:r>
            <a:r>
              <a:rPr lang="da-DK" dirty="0" err="1"/>
              <a:t>stöd</a:t>
            </a:r>
            <a:r>
              <a:rPr lang="da-DK" dirty="0"/>
              <a:t> </a:t>
            </a:r>
            <a:r>
              <a:rPr lang="da-DK" dirty="0" err="1"/>
              <a:t>för</a:t>
            </a:r>
            <a:r>
              <a:rPr lang="da-DK" dirty="0"/>
              <a:t> </a:t>
            </a:r>
            <a:r>
              <a:rPr lang="da-DK" dirty="0" err="1"/>
              <a:t>att</a:t>
            </a:r>
            <a:r>
              <a:rPr lang="da-DK" dirty="0"/>
              <a:t> </a:t>
            </a:r>
            <a:r>
              <a:rPr lang="da-DK" dirty="0" err="1"/>
              <a:t>stärka</a:t>
            </a:r>
            <a:r>
              <a:rPr lang="da-DK" dirty="0"/>
              <a:t> </a:t>
            </a:r>
            <a:r>
              <a:rPr lang="da-DK" dirty="0" err="1"/>
              <a:t>sina</a:t>
            </a:r>
            <a:r>
              <a:rPr lang="da-DK" dirty="0"/>
              <a:t> </a:t>
            </a:r>
            <a:r>
              <a:rPr lang="da-DK" dirty="0" err="1"/>
              <a:t>möjligheter</a:t>
            </a:r>
            <a:r>
              <a:rPr lang="da-DK" dirty="0"/>
              <a:t> </a:t>
            </a:r>
            <a:r>
              <a:rPr lang="da-DK" dirty="0" err="1"/>
              <a:t>att</a:t>
            </a:r>
            <a:r>
              <a:rPr lang="da-DK" dirty="0"/>
              <a:t> få eller </a:t>
            </a:r>
            <a:r>
              <a:rPr lang="da-DK" dirty="0" err="1"/>
              <a:t>behålla</a:t>
            </a:r>
            <a:r>
              <a:rPr lang="da-DK" dirty="0"/>
              <a:t> </a:t>
            </a:r>
            <a:r>
              <a:rPr lang="da-DK" dirty="0" err="1"/>
              <a:t>ett</a:t>
            </a:r>
            <a:r>
              <a:rPr lang="da-DK" dirty="0"/>
              <a:t> </a:t>
            </a:r>
            <a:r>
              <a:rPr lang="da-DK" dirty="0" err="1"/>
              <a:t>arbete</a:t>
            </a:r>
            <a:r>
              <a:rPr lang="da-DK" dirty="0"/>
              <a:t>. </a:t>
            </a:r>
            <a:r>
              <a:rPr lang="da-DK" dirty="0" err="1"/>
              <a:t>Syftet</a:t>
            </a:r>
            <a:r>
              <a:rPr lang="da-DK" dirty="0"/>
              <a:t> med programmet </a:t>
            </a:r>
            <a:r>
              <a:rPr lang="da-DK" dirty="0" err="1"/>
              <a:t>är</a:t>
            </a:r>
            <a:r>
              <a:rPr lang="da-DK" dirty="0"/>
              <a:t> </a:t>
            </a:r>
            <a:r>
              <a:rPr lang="da-DK" dirty="0" err="1"/>
              <a:t>att</a:t>
            </a:r>
            <a:r>
              <a:rPr lang="da-DK" dirty="0"/>
              <a:t> </a:t>
            </a:r>
            <a:r>
              <a:rPr lang="da-DK" dirty="0" err="1"/>
              <a:t>kompensera</a:t>
            </a:r>
            <a:r>
              <a:rPr lang="da-DK" dirty="0"/>
              <a:t> </a:t>
            </a:r>
            <a:r>
              <a:rPr lang="da-DK" dirty="0" err="1"/>
              <a:t>för</a:t>
            </a:r>
            <a:r>
              <a:rPr lang="da-DK" dirty="0"/>
              <a:t> </a:t>
            </a:r>
            <a:r>
              <a:rPr lang="da-DK" dirty="0" err="1"/>
              <a:t>nedsättningen</a:t>
            </a:r>
            <a:r>
              <a:rPr lang="da-DK" dirty="0"/>
              <a:t> i </a:t>
            </a:r>
            <a:r>
              <a:rPr lang="da-DK" dirty="0" err="1"/>
              <a:t>arbetsförmåga</a:t>
            </a:r>
            <a:r>
              <a:rPr lang="da-DK" dirty="0"/>
              <a:t> </a:t>
            </a:r>
            <a:r>
              <a:rPr lang="da-DK" dirty="0" err="1"/>
              <a:t>och</a:t>
            </a:r>
            <a:r>
              <a:rPr lang="da-DK" dirty="0"/>
              <a:t> </a:t>
            </a:r>
            <a:r>
              <a:rPr lang="da-DK" dirty="0" err="1"/>
              <a:t>stärka</a:t>
            </a:r>
            <a:r>
              <a:rPr lang="da-DK" dirty="0"/>
              <a:t> </a:t>
            </a:r>
            <a:r>
              <a:rPr lang="da-DK" dirty="0" err="1"/>
              <a:t>möjligheten</a:t>
            </a:r>
            <a:r>
              <a:rPr lang="da-DK" dirty="0"/>
              <a:t> </a:t>
            </a:r>
            <a:r>
              <a:rPr lang="da-DK" dirty="0" err="1"/>
              <a:t>att</a:t>
            </a:r>
            <a:r>
              <a:rPr lang="da-DK" dirty="0"/>
              <a:t> få eller </a:t>
            </a:r>
            <a:r>
              <a:rPr lang="da-DK" dirty="0" err="1"/>
              <a:t>behålla</a:t>
            </a:r>
            <a:r>
              <a:rPr lang="da-DK" dirty="0"/>
              <a:t> </a:t>
            </a:r>
            <a:r>
              <a:rPr lang="da-DK" dirty="0" err="1"/>
              <a:t>ett</a:t>
            </a:r>
            <a:r>
              <a:rPr lang="da-DK" dirty="0"/>
              <a:t> </a:t>
            </a:r>
            <a:r>
              <a:rPr lang="da-DK" dirty="0" err="1"/>
              <a:t>arbete</a:t>
            </a:r>
            <a:r>
              <a:rPr lang="da-DK" dirty="0"/>
              <a:t>. </a:t>
            </a:r>
            <a:r>
              <a:rPr lang="da-DK" dirty="0" err="1"/>
              <a:t>Endast</a:t>
            </a:r>
            <a:r>
              <a:rPr lang="da-DK" dirty="0"/>
              <a:t> personer som har </a:t>
            </a:r>
            <a:r>
              <a:rPr lang="da-DK" dirty="0" err="1"/>
              <a:t>lönebidrag</a:t>
            </a:r>
            <a:r>
              <a:rPr lang="da-DK" dirty="0"/>
              <a:t> eller </a:t>
            </a:r>
            <a:r>
              <a:rPr lang="da-DK" dirty="0" err="1"/>
              <a:t>skyddat</a:t>
            </a:r>
            <a:r>
              <a:rPr lang="da-DK" dirty="0"/>
              <a:t> </a:t>
            </a:r>
            <a:r>
              <a:rPr lang="da-DK" dirty="0" err="1"/>
              <a:t>arbete</a:t>
            </a:r>
            <a:r>
              <a:rPr lang="da-DK" dirty="0"/>
              <a:t> ska anses som </a:t>
            </a:r>
            <a:r>
              <a:rPr lang="da-DK" dirty="0" err="1"/>
              <a:t>deltagare</a:t>
            </a:r>
            <a:r>
              <a:rPr lang="da-DK" dirty="0"/>
              <a:t> i programmet </a:t>
            </a:r>
            <a:r>
              <a:rPr lang="da-DK" dirty="0" err="1"/>
              <a:t>när</a:t>
            </a:r>
            <a:r>
              <a:rPr lang="da-DK" dirty="0"/>
              <a:t> det </a:t>
            </a:r>
            <a:r>
              <a:rPr lang="da-DK" dirty="0" err="1"/>
              <a:t>handlar</a:t>
            </a:r>
            <a:r>
              <a:rPr lang="da-DK" dirty="0"/>
              <a:t> om </a:t>
            </a:r>
            <a:r>
              <a:rPr lang="da-DK" dirty="0" err="1"/>
              <a:t>att</a:t>
            </a:r>
            <a:r>
              <a:rPr lang="da-DK" dirty="0"/>
              <a:t> </a:t>
            </a:r>
            <a:r>
              <a:rPr lang="da-DK" dirty="0" err="1"/>
              <a:t>kvalificera</a:t>
            </a:r>
            <a:r>
              <a:rPr lang="da-DK" dirty="0"/>
              <a:t> sig </a:t>
            </a:r>
            <a:r>
              <a:rPr lang="da-DK" dirty="0" err="1"/>
              <a:t>för</a:t>
            </a:r>
            <a:r>
              <a:rPr lang="da-DK" dirty="0"/>
              <a:t> </a:t>
            </a:r>
            <a:r>
              <a:rPr lang="da-DK" dirty="0" err="1"/>
              <a:t>andra</a:t>
            </a:r>
            <a:r>
              <a:rPr lang="da-DK" dirty="0"/>
              <a:t> </a:t>
            </a:r>
            <a:r>
              <a:rPr lang="da-DK" dirty="0" err="1"/>
              <a:t>arbetsmarknadspolitiska</a:t>
            </a:r>
            <a:r>
              <a:rPr lang="da-DK" dirty="0"/>
              <a:t> </a:t>
            </a:r>
            <a:r>
              <a:rPr lang="da-DK" dirty="0" err="1"/>
              <a:t>insatser</a:t>
            </a:r>
            <a:r>
              <a:rPr lang="da-DK" dirty="0"/>
              <a:t>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(</a:t>
            </a:r>
            <a:r>
              <a:rPr lang="da-DK" dirty="0" err="1"/>
              <a:t>Förordning</a:t>
            </a:r>
            <a:r>
              <a:rPr lang="da-DK" dirty="0"/>
              <a:t> (2017:462) om </a:t>
            </a:r>
            <a:r>
              <a:rPr lang="da-DK" dirty="0" err="1"/>
              <a:t>särskilda</a:t>
            </a:r>
            <a:r>
              <a:rPr lang="da-DK" dirty="0"/>
              <a:t> </a:t>
            </a:r>
            <a:r>
              <a:rPr lang="da-DK" dirty="0" err="1"/>
              <a:t>insatser</a:t>
            </a:r>
            <a:r>
              <a:rPr lang="da-DK" dirty="0"/>
              <a:t> </a:t>
            </a:r>
            <a:r>
              <a:rPr lang="da-DK" dirty="0" err="1"/>
              <a:t>för</a:t>
            </a:r>
            <a:r>
              <a:rPr lang="da-DK" dirty="0"/>
              <a:t> personer med </a:t>
            </a:r>
            <a:r>
              <a:rPr lang="da-DK" dirty="0" err="1"/>
              <a:t>funktionsnedsättning</a:t>
            </a:r>
            <a:r>
              <a:rPr lang="da-DK" dirty="0"/>
              <a:t> som </a:t>
            </a:r>
            <a:r>
              <a:rPr lang="da-DK" dirty="0" err="1"/>
              <a:t>medför</a:t>
            </a:r>
            <a:r>
              <a:rPr lang="da-DK" dirty="0"/>
              <a:t> </a:t>
            </a:r>
            <a:r>
              <a:rPr lang="da-DK" dirty="0" err="1"/>
              <a:t>nedsatt</a:t>
            </a:r>
            <a:r>
              <a:rPr lang="da-DK" dirty="0"/>
              <a:t> </a:t>
            </a:r>
            <a:r>
              <a:rPr lang="da-DK" dirty="0" err="1"/>
              <a:t>arbetsförmåga</a:t>
            </a:r>
            <a:r>
              <a:rPr lang="da-DK" dirty="0"/>
              <a:t>)</a:t>
            </a:r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49921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22BED9F-C773-1040-89FE-99C0D6BA4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da-DK" dirty="0"/>
              <a:t>Regler om persondata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7338CB3-F4C0-1B46-94A1-3D51B86BC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9413780" cy="3905111"/>
          </a:xfrm>
        </p:spPr>
        <p:txBody>
          <a:bodyPr>
            <a:normAutofit/>
          </a:bodyPr>
          <a:lstStyle/>
          <a:p>
            <a:r>
              <a:rPr lang="da-DK" sz="1600" dirty="0" err="1">
                <a:solidFill>
                  <a:srgbClr val="000000"/>
                </a:solidFill>
              </a:rPr>
              <a:t>Sådana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känsliga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personuppgifter</a:t>
            </a:r>
            <a:r>
              <a:rPr lang="da-DK" sz="1600" dirty="0">
                <a:solidFill>
                  <a:srgbClr val="000000"/>
                </a:solidFill>
              </a:rPr>
              <a:t> som </a:t>
            </a:r>
            <a:r>
              <a:rPr lang="da-DK" sz="1600" dirty="0" err="1">
                <a:solidFill>
                  <a:srgbClr val="000000"/>
                </a:solidFill>
              </a:rPr>
              <a:t>avses</a:t>
            </a:r>
            <a:r>
              <a:rPr lang="da-DK" sz="1600" dirty="0">
                <a:solidFill>
                  <a:srgbClr val="000000"/>
                </a:solidFill>
              </a:rPr>
              <a:t> i 13 § </a:t>
            </a:r>
            <a:r>
              <a:rPr lang="da-DK" sz="1600" dirty="0" err="1">
                <a:solidFill>
                  <a:srgbClr val="000000"/>
                </a:solidFill>
              </a:rPr>
              <a:t>personuppgiftslagen</a:t>
            </a:r>
            <a:r>
              <a:rPr lang="da-DK" sz="1600" dirty="0">
                <a:solidFill>
                  <a:srgbClr val="000000"/>
                </a:solidFill>
              </a:rPr>
              <a:t> (1998:204) samt </a:t>
            </a:r>
            <a:r>
              <a:rPr lang="da-DK" sz="1600" dirty="0" err="1">
                <a:solidFill>
                  <a:srgbClr val="000000"/>
                </a:solidFill>
              </a:rPr>
              <a:t>sådana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ömtåliga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personuppgifter</a:t>
            </a:r>
            <a:r>
              <a:rPr lang="da-DK" sz="1600" dirty="0">
                <a:solidFill>
                  <a:srgbClr val="000000"/>
                </a:solidFill>
              </a:rPr>
              <a:t> som </a:t>
            </a:r>
            <a:r>
              <a:rPr lang="da-DK" sz="1600" dirty="0" err="1">
                <a:solidFill>
                  <a:srgbClr val="000000"/>
                </a:solidFill>
              </a:rPr>
              <a:t>avses</a:t>
            </a:r>
            <a:r>
              <a:rPr lang="da-DK" sz="1600" dirty="0">
                <a:solidFill>
                  <a:srgbClr val="000000"/>
                </a:solidFill>
              </a:rPr>
              <a:t> i 9 § </a:t>
            </a:r>
            <a:r>
              <a:rPr lang="da-DK" sz="1600" dirty="0" err="1">
                <a:solidFill>
                  <a:srgbClr val="000000"/>
                </a:solidFill>
              </a:rPr>
              <a:t>andra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stycket</a:t>
            </a:r>
            <a:r>
              <a:rPr lang="da-DK" sz="1600" dirty="0">
                <a:solidFill>
                  <a:srgbClr val="000000"/>
                </a:solidFill>
              </a:rPr>
              <a:t> eller 10 § får </a:t>
            </a:r>
            <a:r>
              <a:rPr lang="da-DK" sz="1600" dirty="0" err="1">
                <a:solidFill>
                  <a:srgbClr val="000000"/>
                </a:solidFill>
              </a:rPr>
              <a:t>inte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användas</a:t>
            </a:r>
            <a:r>
              <a:rPr lang="da-DK" sz="1600" dirty="0">
                <a:solidFill>
                  <a:srgbClr val="000000"/>
                </a:solidFill>
              </a:rPr>
              <a:t> som </a:t>
            </a:r>
            <a:r>
              <a:rPr lang="da-DK" sz="1600" dirty="0" err="1">
                <a:solidFill>
                  <a:srgbClr val="000000"/>
                </a:solidFill>
              </a:rPr>
              <a:t>sökbegrepp</a:t>
            </a:r>
            <a:r>
              <a:rPr lang="da-DK" sz="1600" dirty="0">
                <a:solidFill>
                  <a:srgbClr val="000000"/>
                </a:solidFill>
              </a:rPr>
              <a:t>.</a:t>
            </a:r>
          </a:p>
          <a:p>
            <a:r>
              <a:rPr lang="da-DK" sz="1600" dirty="0">
                <a:solidFill>
                  <a:srgbClr val="000000"/>
                </a:solidFill>
              </a:rPr>
              <a:t>Med </a:t>
            </a:r>
            <a:r>
              <a:rPr lang="da-DK" sz="1600" dirty="0" err="1">
                <a:solidFill>
                  <a:srgbClr val="000000"/>
                </a:solidFill>
              </a:rPr>
              <a:t>undantag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från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förbudet</a:t>
            </a:r>
            <a:r>
              <a:rPr lang="da-DK" sz="1600" dirty="0">
                <a:solidFill>
                  <a:srgbClr val="000000"/>
                </a:solidFill>
              </a:rPr>
              <a:t> i </a:t>
            </a:r>
            <a:r>
              <a:rPr lang="da-DK" sz="1600" dirty="0" err="1">
                <a:solidFill>
                  <a:srgbClr val="000000"/>
                </a:solidFill>
              </a:rPr>
              <a:t>första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stycket</a:t>
            </a:r>
            <a:r>
              <a:rPr lang="da-DK" sz="1600" dirty="0">
                <a:solidFill>
                  <a:srgbClr val="000000"/>
                </a:solidFill>
              </a:rPr>
              <a:t> får </a:t>
            </a:r>
            <a:r>
              <a:rPr lang="da-DK" sz="1600" dirty="0" err="1">
                <a:solidFill>
                  <a:srgbClr val="000000"/>
                </a:solidFill>
              </a:rPr>
              <a:t>dock</a:t>
            </a:r>
            <a:r>
              <a:rPr lang="da-DK" sz="1600" dirty="0">
                <a:solidFill>
                  <a:srgbClr val="000000"/>
                </a:solidFill>
              </a:rPr>
              <a:t> kod </a:t>
            </a:r>
            <a:r>
              <a:rPr lang="da-DK" sz="1600" dirty="0" err="1">
                <a:solidFill>
                  <a:srgbClr val="000000"/>
                </a:solidFill>
              </a:rPr>
              <a:t>för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hälsotillstånd</a:t>
            </a:r>
            <a:r>
              <a:rPr lang="da-DK" sz="1600" dirty="0">
                <a:solidFill>
                  <a:srgbClr val="000000"/>
                </a:solidFill>
              </a:rPr>
              <a:t> eller </a:t>
            </a:r>
            <a:r>
              <a:rPr lang="da-DK" sz="1600" dirty="0" err="1">
                <a:solidFill>
                  <a:srgbClr val="000000"/>
                </a:solidFill>
              </a:rPr>
              <a:t>för</a:t>
            </a:r>
            <a:r>
              <a:rPr lang="da-DK" sz="1600" dirty="0">
                <a:solidFill>
                  <a:srgbClr val="000000"/>
                </a:solidFill>
              </a:rPr>
              <a:t> sådan </a:t>
            </a:r>
            <a:r>
              <a:rPr lang="da-DK" sz="1600" dirty="0" err="1">
                <a:solidFill>
                  <a:srgbClr val="000000"/>
                </a:solidFill>
              </a:rPr>
              <a:t>funktionsnedsättning</a:t>
            </a:r>
            <a:r>
              <a:rPr lang="da-DK" sz="1600" dirty="0">
                <a:solidFill>
                  <a:srgbClr val="000000"/>
                </a:solidFill>
              </a:rPr>
              <a:t> som </a:t>
            </a:r>
            <a:r>
              <a:rPr lang="da-DK" sz="1600" dirty="0" err="1">
                <a:solidFill>
                  <a:srgbClr val="000000"/>
                </a:solidFill>
              </a:rPr>
              <a:t>medför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nedsatt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arbetsförmåga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användas</a:t>
            </a:r>
            <a:r>
              <a:rPr lang="da-DK" sz="1600" dirty="0">
                <a:solidFill>
                  <a:srgbClr val="000000"/>
                </a:solidFill>
              </a:rPr>
              <a:t> som </a:t>
            </a:r>
            <a:r>
              <a:rPr lang="da-DK" sz="1600" dirty="0" err="1">
                <a:solidFill>
                  <a:srgbClr val="000000"/>
                </a:solidFill>
              </a:rPr>
              <a:t>sökbegrepp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för</a:t>
            </a:r>
            <a:r>
              <a:rPr lang="da-DK" sz="1600" dirty="0">
                <a:solidFill>
                  <a:srgbClr val="000000"/>
                </a:solidFill>
              </a:rPr>
              <a:t> planering av </a:t>
            </a:r>
            <a:r>
              <a:rPr lang="da-DK" sz="1600" dirty="0" err="1">
                <a:solidFill>
                  <a:srgbClr val="000000"/>
                </a:solidFill>
              </a:rPr>
              <a:t>insatser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och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förmedling</a:t>
            </a:r>
            <a:r>
              <a:rPr lang="da-DK" sz="1600" dirty="0">
                <a:solidFill>
                  <a:srgbClr val="000000"/>
                </a:solidFill>
              </a:rPr>
              <a:t> av </a:t>
            </a:r>
            <a:r>
              <a:rPr lang="da-DK" sz="1600" dirty="0" err="1">
                <a:solidFill>
                  <a:srgbClr val="000000"/>
                </a:solidFill>
              </a:rPr>
              <a:t>arbete</a:t>
            </a:r>
            <a:r>
              <a:rPr lang="da-DK" sz="1600" dirty="0">
                <a:solidFill>
                  <a:srgbClr val="000000"/>
                </a:solidFill>
              </a:rPr>
              <a:t>.</a:t>
            </a:r>
          </a:p>
          <a:p>
            <a:r>
              <a:rPr lang="da-DK" sz="1600" dirty="0">
                <a:solidFill>
                  <a:srgbClr val="000000"/>
                </a:solidFill>
              </a:rPr>
              <a:t>Kod </a:t>
            </a:r>
            <a:r>
              <a:rPr lang="da-DK" sz="1600" dirty="0" err="1">
                <a:solidFill>
                  <a:srgbClr val="000000"/>
                </a:solidFill>
              </a:rPr>
              <a:t>för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hälsotillstånd</a:t>
            </a:r>
            <a:r>
              <a:rPr lang="da-DK" sz="1600" dirty="0">
                <a:solidFill>
                  <a:srgbClr val="000000"/>
                </a:solidFill>
              </a:rPr>
              <a:t> eller </a:t>
            </a:r>
            <a:r>
              <a:rPr lang="da-DK" sz="1600" dirty="0" err="1">
                <a:solidFill>
                  <a:srgbClr val="000000"/>
                </a:solidFill>
              </a:rPr>
              <a:t>för</a:t>
            </a:r>
            <a:r>
              <a:rPr lang="da-DK" sz="1600" dirty="0">
                <a:solidFill>
                  <a:srgbClr val="000000"/>
                </a:solidFill>
              </a:rPr>
              <a:t> sådan </a:t>
            </a:r>
            <a:r>
              <a:rPr lang="da-DK" sz="1600" dirty="0" err="1">
                <a:solidFill>
                  <a:srgbClr val="000000"/>
                </a:solidFill>
              </a:rPr>
              <a:t>funktionsnedsättning</a:t>
            </a:r>
            <a:r>
              <a:rPr lang="da-DK" sz="1600" dirty="0">
                <a:solidFill>
                  <a:srgbClr val="000000"/>
                </a:solidFill>
              </a:rPr>
              <a:t> som </a:t>
            </a:r>
            <a:r>
              <a:rPr lang="da-DK" sz="1600" dirty="0" err="1">
                <a:solidFill>
                  <a:srgbClr val="000000"/>
                </a:solidFill>
              </a:rPr>
              <a:t>medför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nedsatt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arbetsförmåga</a:t>
            </a:r>
            <a:r>
              <a:rPr lang="da-DK" sz="1600" dirty="0">
                <a:solidFill>
                  <a:srgbClr val="000000"/>
                </a:solidFill>
              </a:rPr>
              <a:t>, kod </a:t>
            </a:r>
            <a:r>
              <a:rPr lang="da-DK" sz="1600" dirty="0" err="1">
                <a:solidFill>
                  <a:srgbClr val="000000"/>
                </a:solidFill>
              </a:rPr>
              <a:t>för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arbetsmarknadspolitiskt</a:t>
            </a:r>
            <a:r>
              <a:rPr lang="da-DK" sz="1600" dirty="0">
                <a:solidFill>
                  <a:srgbClr val="000000"/>
                </a:solidFill>
              </a:rPr>
              <a:t> program eller </a:t>
            </a:r>
            <a:r>
              <a:rPr lang="da-DK" sz="1600" dirty="0" err="1">
                <a:solidFill>
                  <a:srgbClr val="000000"/>
                </a:solidFill>
              </a:rPr>
              <a:t>insats</a:t>
            </a:r>
            <a:r>
              <a:rPr lang="da-DK" sz="1600" dirty="0">
                <a:solidFill>
                  <a:srgbClr val="000000"/>
                </a:solidFill>
              </a:rPr>
              <a:t> samt kod </a:t>
            </a:r>
            <a:r>
              <a:rPr lang="da-DK" sz="1600" dirty="0" err="1">
                <a:solidFill>
                  <a:srgbClr val="000000"/>
                </a:solidFill>
              </a:rPr>
              <a:t>för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sökandekategori</a:t>
            </a:r>
            <a:r>
              <a:rPr lang="da-DK" sz="1600" dirty="0">
                <a:solidFill>
                  <a:srgbClr val="000000"/>
                </a:solidFill>
              </a:rPr>
              <a:t> eller anvisningsgrund får </a:t>
            </a:r>
            <a:r>
              <a:rPr lang="da-DK" sz="1600" dirty="0" err="1">
                <a:solidFill>
                  <a:srgbClr val="000000"/>
                </a:solidFill>
              </a:rPr>
              <a:t>även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användas</a:t>
            </a:r>
            <a:r>
              <a:rPr lang="da-DK" sz="1600" dirty="0">
                <a:solidFill>
                  <a:srgbClr val="000000"/>
                </a:solidFill>
              </a:rPr>
              <a:t> som </a:t>
            </a:r>
            <a:r>
              <a:rPr lang="da-DK" sz="1600" dirty="0" err="1">
                <a:solidFill>
                  <a:srgbClr val="000000"/>
                </a:solidFill>
              </a:rPr>
              <a:t>sökbegrepp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för</a:t>
            </a:r>
            <a:r>
              <a:rPr lang="da-DK" sz="1600" dirty="0">
                <a:solidFill>
                  <a:srgbClr val="000000"/>
                </a:solidFill>
              </a:rPr>
              <a:t> tillsyn, </a:t>
            </a:r>
            <a:r>
              <a:rPr lang="da-DK" sz="1600" dirty="0" err="1">
                <a:solidFill>
                  <a:srgbClr val="000000"/>
                </a:solidFill>
              </a:rPr>
              <a:t>uppföljning</a:t>
            </a:r>
            <a:r>
              <a:rPr lang="da-DK" sz="1600" dirty="0">
                <a:solidFill>
                  <a:srgbClr val="000000"/>
                </a:solidFill>
              </a:rPr>
              <a:t>, </a:t>
            </a:r>
            <a:r>
              <a:rPr lang="da-DK" sz="1600" dirty="0" err="1">
                <a:solidFill>
                  <a:srgbClr val="000000"/>
                </a:solidFill>
              </a:rPr>
              <a:t>utvärdering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och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framställning</a:t>
            </a:r>
            <a:r>
              <a:rPr lang="da-DK" sz="1600" dirty="0">
                <a:solidFill>
                  <a:srgbClr val="000000"/>
                </a:solidFill>
              </a:rPr>
              <a:t> av </a:t>
            </a:r>
            <a:r>
              <a:rPr lang="da-DK" sz="1600" dirty="0" err="1">
                <a:solidFill>
                  <a:srgbClr val="000000"/>
                </a:solidFill>
              </a:rPr>
              <a:t>avidentifierad</a:t>
            </a:r>
            <a:r>
              <a:rPr lang="da-DK" sz="1600" dirty="0">
                <a:solidFill>
                  <a:srgbClr val="000000"/>
                </a:solidFill>
              </a:rPr>
              <a:t> statistik.</a:t>
            </a:r>
          </a:p>
          <a:p>
            <a:pPr marL="0" indent="0">
              <a:buNone/>
            </a:pPr>
            <a:r>
              <a:rPr lang="da-DK" sz="1600" dirty="0">
                <a:solidFill>
                  <a:srgbClr val="000000"/>
                </a:solidFill>
              </a:rPr>
              <a:t> </a:t>
            </a:r>
          </a:p>
          <a:p>
            <a:pPr marL="0" indent="0">
              <a:buNone/>
            </a:pPr>
            <a:r>
              <a:rPr lang="da-DK" sz="1600" dirty="0">
                <a:solidFill>
                  <a:srgbClr val="000000"/>
                </a:solidFill>
              </a:rPr>
              <a:t>(Lag (2002:546) om behandling av </a:t>
            </a:r>
            <a:r>
              <a:rPr lang="da-DK" sz="1600" dirty="0" err="1">
                <a:solidFill>
                  <a:srgbClr val="000000"/>
                </a:solidFill>
              </a:rPr>
              <a:t>personuppgifter</a:t>
            </a:r>
            <a:r>
              <a:rPr lang="da-DK" sz="1600" dirty="0">
                <a:solidFill>
                  <a:srgbClr val="000000"/>
                </a:solidFill>
              </a:rPr>
              <a:t> i den </a:t>
            </a:r>
            <a:r>
              <a:rPr lang="da-DK" sz="1600" dirty="0" err="1">
                <a:solidFill>
                  <a:srgbClr val="000000"/>
                </a:solidFill>
              </a:rPr>
              <a:t>arbetsmarknadspolitiska</a:t>
            </a:r>
            <a:r>
              <a:rPr lang="da-DK" sz="1600" dirty="0">
                <a:solidFill>
                  <a:srgbClr val="000000"/>
                </a:solidFill>
              </a:rPr>
              <a:t> </a:t>
            </a:r>
            <a:r>
              <a:rPr lang="da-DK" sz="1600" dirty="0" err="1">
                <a:solidFill>
                  <a:srgbClr val="000000"/>
                </a:solidFill>
              </a:rPr>
              <a:t>verksamheten</a:t>
            </a:r>
            <a:r>
              <a:rPr lang="da-DK" sz="1600" dirty="0">
                <a:solidFill>
                  <a:srgbClr val="000000"/>
                </a:solidFill>
              </a:rPr>
              <a:t>, § 14)</a:t>
            </a:r>
          </a:p>
          <a:p>
            <a:pPr marL="0" indent="0">
              <a:buNone/>
            </a:pPr>
            <a:endParaRPr lang="da-DK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716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E58EE06-9B03-4D70-A63C-13660A9C8F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0A257B-6D54-40C8-8E37-BA113BEB88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92EDE9-7E29-473D-8499-DB2B585410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381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14DB560-0CB7-CB41-93B8-2E81281BF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2114" y="1083731"/>
            <a:ext cx="8184221" cy="47587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spc="-100" dirty="0"/>
              <a:t>4. </a:t>
            </a:r>
            <a:r>
              <a:rPr lang="en-US" sz="5400" spc="-100" dirty="0" err="1"/>
              <a:t>Formål</a:t>
            </a:r>
            <a:r>
              <a:rPr lang="en-US" sz="5400" spc="-100" dirty="0"/>
              <a:t>, </a:t>
            </a:r>
            <a:r>
              <a:rPr lang="en-US" sz="5400" spc="-100" dirty="0" err="1"/>
              <a:t>proces</a:t>
            </a:r>
            <a:r>
              <a:rPr lang="en-US" sz="5400" spc="-100" dirty="0"/>
              <a:t> </a:t>
            </a:r>
            <a:r>
              <a:rPr lang="en-US" sz="5400" spc="-100" dirty="0" err="1"/>
              <a:t>og</a:t>
            </a:r>
            <a:r>
              <a:rPr lang="en-US" sz="5400" spc="-100" dirty="0"/>
              <a:t> </a:t>
            </a:r>
            <a:r>
              <a:rPr lang="en-US" sz="5400" spc="-100" dirty="0" err="1"/>
              <a:t>kategorier</a:t>
            </a:r>
            <a:endParaRPr lang="en-US" sz="5400" spc="-100" dirty="0"/>
          </a:p>
        </p:txBody>
      </p:sp>
    </p:spTree>
    <p:extLst>
      <p:ext uri="{BB962C8B-B14F-4D97-AF65-F5344CB8AC3E}">
        <p14:creationId xmlns:p14="http://schemas.microsoft.com/office/powerpoint/2010/main" val="820940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D6DF187-D6AF-6240-8408-0EF54529F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da-DK" dirty="0"/>
              <a:t>Formål med registrering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7665409-86AB-CD40-9D84-C55B302C6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738507"/>
            <a:ext cx="8983489" cy="3554457"/>
          </a:xfrm>
        </p:spPr>
        <p:txBody>
          <a:bodyPr>
            <a:normAutofit/>
          </a:bodyPr>
          <a:lstStyle/>
          <a:p>
            <a:r>
              <a:rPr lang="da-DK" sz="1900" dirty="0">
                <a:solidFill>
                  <a:srgbClr val="000000"/>
                </a:solidFill>
              </a:rPr>
              <a:t>personen så </a:t>
            </a:r>
            <a:r>
              <a:rPr lang="da-DK" sz="1900" dirty="0" err="1">
                <a:solidFill>
                  <a:srgbClr val="000000"/>
                </a:solidFill>
              </a:rPr>
              <a:t>tidigt</a:t>
            </a:r>
            <a:r>
              <a:rPr lang="da-DK" sz="1900" dirty="0">
                <a:solidFill>
                  <a:srgbClr val="000000"/>
                </a:solidFill>
              </a:rPr>
              <a:t> som </a:t>
            </a:r>
            <a:r>
              <a:rPr lang="da-DK" sz="1900" dirty="0" err="1">
                <a:solidFill>
                  <a:srgbClr val="000000"/>
                </a:solidFill>
              </a:rPr>
              <a:t>möjligt</a:t>
            </a:r>
            <a:r>
              <a:rPr lang="da-DK" sz="1900" dirty="0">
                <a:solidFill>
                  <a:srgbClr val="000000"/>
                </a:solidFill>
              </a:rPr>
              <a:t> ska få </a:t>
            </a:r>
            <a:r>
              <a:rPr lang="da-DK" sz="1900" dirty="0" err="1">
                <a:solidFill>
                  <a:srgbClr val="000000"/>
                </a:solidFill>
              </a:rPr>
              <a:t>adekvat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stöd</a:t>
            </a:r>
            <a:r>
              <a:rPr lang="da-DK" sz="1900" dirty="0">
                <a:solidFill>
                  <a:srgbClr val="000000"/>
                </a:solidFill>
              </a:rPr>
              <a:t> i processen </a:t>
            </a:r>
            <a:r>
              <a:rPr lang="da-DK" sz="1900" dirty="0" err="1">
                <a:solidFill>
                  <a:srgbClr val="000000"/>
                </a:solidFill>
              </a:rPr>
              <a:t>att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söka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arbete</a:t>
            </a:r>
            <a:r>
              <a:rPr lang="da-DK" sz="1900" dirty="0">
                <a:solidFill>
                  <a:srgbClr val="000000"/>
                </a:solidFill>
              </a:rPr>
              <a:t>, </a:t>
            </a:r>
            <a:r>
              <a:rPr lang="da-DK" sz="1900" dirty="0" err="1">
                <a:solidFill>
                  <a:srgbClr val="000000"/>
                </a:solidFill>
              </a:rPr>
              <a:t>vilket</a:t>
            </a:r>
            <a:r>
              <a:rPr lang="da-DK" sz="1900" dirty="0">
                <a:solidFill>
                  <a:srgbClr val="000000"/>
                </a:solidFill>
              </a:rPr>
              <a:t> leder </a:t>
            </a:r>
            <a:r>
              <a:rPr lang="da-DK" sz="1900" dirty="0" err="1">
                <a:solidFill>
                  <a:srgbClr val="000000"/>
                </a:solidFill>
              </a:rPr>
              <a:t>till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att</a:t>
            </a:r>
            <a:r>
              <a:rPr lang="da-DK" sz="1900" dirty="0">
                <a:solidFill>
                  <a:srgbClr val="000000"/>
                </a:solidFill>
              </a:rPr>
              <a:t> tiden </a:t>
            </a:r>
            <a:r>
              <a:rPr lang="da-DK" sz="1900" dirty="0" err="1">
                <a:solidFill>
                  <a:srgbClr val="000000"/>
                </a:solidFill>
              </a:rPr>
              <a:t>fram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till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arbete</a:t>
            </a:r>
            <a:r>
              <a:rPr lang="da-DK" sz="1900" dirty="0">
                <a:solidFill>
                  <a:srgbClr val="000000"/>
                </a:solidFill>
              </a:rPr>
              <a:t> kan </a:t>
            </a:r>
            <a:r>
              <a:rPr lang="da-DK" sz="1900" dirty="0" err="1">
                <a:solidFill>
                  <a:srgbClr val="000000"/>
                </a:solidFill>
              </a:rPr>
              <a:t>förkortas</a:t>
            </a:r>
            <a:endParaRPr lang="da-DK" sz="1900" dirty="0">
              <a:solidFill>
                <a:srgbClr val="000000"/>
              </a:solidFill>
            </a:endParaRPr>
          </a:p>
          <a:p>
            <a:endParaRPr lang="da-DK" sz="1900" dirty="0">
              <a:solidFill>
                <a:srgbClr val="000000"/>
              </a:solidFill>
            </a:endParaRPr>
          </a:p>
          <a:p>
            <a:r>
              <a:rPr lang="da-DK" sz="1900" dirty="0">
                <a:solidFill>
                  <a:srgbClr val="000000"/>
                </a:solidFill>
              </a:rPr>
              <a:t>personen ska få </a:t>
            </a:r>
            <a:r>
              <a:rPr lang="da-DK" sz="1900" dirty="0" err="1">
                <a:solidFill>
                  <a:srgbClr val="000000"/>
                </a:solidFill>
              </a:rPr>
              <a:t>tillgång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till</a:t>
            </a:r>
            <a:r>
              <a:rPr lang="da-DK" sz="1900" dirty="0">
                <a:solidFill>
                  <a:srgbClr val="000000"/>
                </a:solidFill>
              </a:rPr>
              <a:t> de </a:t>
            </a:r>
            <a:r>
              <a:rPr lang="da-DK" sz="1900" dirty="0" err="1">
                <a:solidFill>
                  <a:srgbClr val="000000"/>
                </a:solidFill>
              </a:rPr>
              <a:t>insatser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och</a:t>
            </a:r>
            <a:r>
              <a:rPr lang="da-DK" sz="1900" dirty="0">
                <a:solidFill>
                  <a:srgbClr val="000000"/>
                </a:solidFill>
              </a:rPr>
              <a:t> program som </a:t>
            </a:r>
            <a:r>
              <a:rPr lang="da-DK" sz="1900" dirty="0" err="1">
                <a:solidFill>
                  <a:srgbClr val="000000"/>
                </a:solidFill>
              </a:rPr>
              <a:t>är</a:t>
            </a:r>
            <a:r>
              <a:rPr lang="da-DK" sz="1900" dirty="0">
                <a:solidFill>
                  <a:srgbClr val="000000"/>
                </a:solidFill>
              </a:rPr>
              <a:t> reserverade </a:t>
            </a:r>
            <a:r>
              <a:rPr lang="da-DK" sz="1900" dirty="0" err="1">
                <a:solidFill>
                  <a:srgbClr val="000000"/>
                </a:solidFill>
              </a:rPr>
              <a:t>för</a:t>
            </a:r>
            <a:r>
              <a:rPr lang="da-DK" sz="1900" dirty="0">
                <a:solidFill>
                  <a:srgbClr val="000000"/>
                </a:solidFill>
              </a:rPr>
              <a:t> personer med </a:t>
            </a:r>
            <a:r>
              <a:rPr lang="da-DK" sz="1900" dirty="0" err="1">
                <a:solidFill>
                  <a:srgbClr val="000000"/>
                </a:solidFill>
              </a:rPr>
              <a:t>funktionsnedsättning</a:t>
            </a:r>
            <a:r>
              <a:rPr lang="da-DK" sz="1900" dirty="0">
                <a:solidFill>
                  <a:srgbClr val="000000"/>
                </a:solidFill>
              </a:rPr>
              <a:t> som </a:t>
            </a:r>
            <a:r>
              <a:rPr lang="da-DK" sz="1900" dirty="0" err="1">
                <a:solidFill>
                  <a:srgbClr val="000000"/>
                </a:solidFill>
              </a:rPr>
              <a:t>medför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nedsatt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arbetsförmåga</a:t>
            </a:r>
            <a:endParaRPr lang="da-DK" sz="1900" dirty="0">
              <a:solidFill>
                <a:srgbClr val="000000"/>
              </a:solidFill>
            </a:endParaRPr>
          </a:p>
          <a:p>
            <a:endParaRPr lang="da-DK" sz="1900" dirty="0">
              <a:solidFill>
                <a:srgbClr val="000000"/>
              </a:solidFill>
            </a:endParaRPr>
          </a:p>
          <a:p>
            <a:r>
              <a:rPr lang="da-DK" sz="1900" dirty="0" err="1">
                <a:solidFill>
                  <a:srgbClr val="000000"/>
                </a:solidFill>
              </a:rPr>
              <a:t>underlätta</a:t>
            </a:r>
            <a:r>
              <a:rPr lang="da-DK" sz="1900" dirty="0">
                <a:solidFill>
                  <a:srgbClr val="000000"/>
                </a:solidFill>
              </a:rPr>
              <a:t> vid planering </a:t>
            </a:r>
            <a:r>
              <a:rPr lang="da-DK" sz="1900" dirty="0" err="1">
                <a:solidFill>
                  <a:srgbClr val="000000"/>
                </a:solidFill>
              </a:rPr>
              <a:t>och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uppföljning</a:t>
            </a:r>
            <a:r>
              <a:rPr lang="da-DK" sz="1900" dirty="0">
                <a:solidFill>
                  <a:srgbClr val="000000"/>
                </a:solidFill>
              </a:rPr>
              <a:t> av </a:t>
            </a:r>
            <a:r>
              <a:rPr lang="da-DK" sz="1900" dirty="0" err="1">
                <a:solidFill>
                  <a:srgbClr val="000000"/>
                </a:solidFill>
              </a:rPr>
              <a:t>insatser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och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för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beräkning</a:t>
            </a:r>
            <a:r>
              <a:rPr lang="da-DK" sz="1900" dirty="0">
                <a:solidFill>
                  <a:srgbClr val="000000"/>
                </a:solidFill>
              </a:rPr>
              <a:t> av </a:t>
            </a:r>
            <a:r>
              <a:rPr lang="da-DK" sz="1900" dirty="0" err="1">
                <a:solidFill>
                  <a:srgbClr val="000000"/>
                </a:solidFill>
              </a:rPr>
              <a:t>resursbehov</a:t>
            </a:r>
            <a:endParaRPr lang="da-DK" sz="19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a-DK" sz="1900" dirty="0">
                <a:solidFill>
                  <a:srgbClr val="000000"/>
                </a:solidFill>
              </a:rPr>
              <a:t> </a:t>
            </a:r>
          </a:p>
          <a:p>
            <a:r>
              <a:rPr lang="da-DK" sz="1900" dirty="0">
                <a:solidFill>
                  <a:srgbClr val="000000"/>
                </a:solidFill>
              </a:rPr>
              <a:t>få </a:t>
            </a:r>
            <a:r>
              <a:rPr lang="da-DK" sz="1900" dirty="0" err="1">
                <a:solidFill>
                  <a:srgbClr val="000000"/>
                </a:solidFill>
              </a:rPr>
              <a:t>fram</a:t>
            </a:r>
            <a:r>
              <a:rPr lang="da-DK" sz="1900" dirty="0">
                <a:solidFill>
                  <a:srgbClr val="000000"/>
                </a:solidFill>
              </a:rPr>
              <a:t> statistikunderlag </a:t>
            </a:r>
            <a:r>
              <a:rPr lang="da-DK" sz="1900" dirty="0" err="1">
                <a:solidFill>
                  <a:srgbClr val="000000"/>
                </a:solidFill>
              </a:rPr>
              <a:t>inför</a:t>
            </a:r>
            <a:r>
              <a:rPr lang="da-DK" sz="1900" dirty="0">
                <a:solidFill>
                  <a:srgbClr val="000000"/>
                </a:solidFill>
              </a:rPr>
              <a:t> </a:t>
            </a:r>
            <a:r>
              <a:rPr lang="da-DK" sz="1900" dirty="0" err="1">
                <a:solidFill>
                  <a:srgbClr val="000000"/>
                </a:solidFill>
              </a:rPr>
              <a:t>återrapporteringar</a:t>
            </a:r>
            <a:endParaRPr lang="da-DK" sz="1900" dirty="0">
              <a:solidFill>
                <a:srgbClr val="000000"/>
              </a:solidFill>
            </a:endParaRPr>
          </a:p>
          <a:p>
            <a:endParaRPr lang="da-DK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373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124CC4-0008-3347-8E29-859F7CB8F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da-DK" dirty="0"/>
              <a:t>Proces</a:t>
            </a:r>
          </a:p>
        </p:txBody>
      </p:sp>
      <p:graphicFrame>
        <p:nvGraphicFramePr>
          <p:cNvPr id="18" name="Pladsholder til indhold 2">
            <a:extLst>
              <a:ext uri="{FF2B5EF4-FFF2-40B4-BE49-F238E27FC236}">
                <a16:creationId xmlns:a16="http://schemas.microsoft.com/office/drawing/2014/main" id="{A12CFB1D-8B61-4E27-AF08-494C91AD37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331638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396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CF6B4DB-E67E-544F-96EC-1BFA8191A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da-DK" dirty="0"/>
              <a:t>Mulige koder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51750B1-D53E-CB4C-B8F5-FEDC3CD58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r>
              <a:rPr lang="da-DK">
                <a:solidFill>
                  <a:srgbClr val="000000"/>
                </a:solidFill>
              </a:rPr>
              <a:t>Nedsat funktion i hjerte eller lunger. </a:t>
            </a:r>
          </a:p>
          <a:p>
            <a:pPr lvl="0"/>
            <a:r>
              <a:rPr lang="da-DK">
                <a:solidFill>
                  <a:srgbClr val="000000"/>
                </a:solidFill>
              </a:rPr>
              <a:t>Barndomsdøvhed eller tegnsprog.</a:t>
            </a:r>
          </a:p>
          <a:p>
            <a:pPr lvl="0"/>
            <a:r>
              <a:rPr lang="da-DK">
                <a:solidFill>
                  <a:srgbClr val="000000"/>
                </a:solidFill>
              </a:rPr>
              <a:t>Nedsat hørelse.</a:t>
            </a:r>
          </a:p>
          <a:p>
            <a:pPr lvl="0"/>
            <a:r>
              <a:rPr lang="da-DK">
                <a:solidFill>
                  <a:srgbClr val="000000"/>
                </a:solidFill>
              </a:rPr>
              <a:t>Synsnedsættelse</a:t>
            </a:r>
          </a:p>
          <a:p>
            <a:pPr lvl="0"/>
            <a:r>
              <a:rPr lang="da-DK">
                <a:solidFill>
                  <a:srgbClr val="000000"/>
                </a:solidFill>
              </a:rPr>
              <a:t>Nedsat bevægelighed</a:t>
            </a:r>
          </a:p>
          <a:p>
            <a:pPr lvl="0"/>
            <a:r>
              <a:rPr lang="da-DK">
                <a:solidFill>
                  <a:srgbClr val="000000"/>
                </a:solidFill>
              </a:rPr>
              <a:t>Øvrige psomatiske funktionsnedsættelser.</a:t>
            </a:r>
          </a:p>
          <a:p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448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DC9023-8117-DD40-AB6E-124B24EFF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da-DK" dirty="0"/>
              <a:t>Mulige koder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EBA687B-987D-ED44-9AB9-1D8EF9E49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pPr lvl="0"/>
            <a:r>
              <a:rPr lang="da-DK" dirty="0">
                <a:solidFill>
                  <a:srgbClr val="000000"/>
                </a:solidFill>
              </a:rPr>
              <a:t>Psykiske funktionsnedsættelser.</a:t>
            </a:r>
          </a:p>
          <a:p>
            <a:pPr lvl="0"/>
            <a:r>
              <a:rPr lang="da-DK" dirty="0">
                <a:solidFill>
                  <a:srgbClr val="000000"/>
                </a:solidFill>
              </a:rPr>
              <a:t>Generelle indlæringsvanskeligheder.</a:t>
            </a:r>
          </a:p>
          <a:p>
            <a:pPr lvl="0"/>
            <a:r>
              <a:rPr lang="da-DK" dirty="0">
                <a:solidFill>
                  <a:srgbClr val="000000"/>
                </a:solidFill>
              </a:rPr>
              <a:t>Følger af misbrug eller lignende.</a:t>
            </a:r>
          </a:p>
          <a:p>
            <a:pPr lvl="0"/>
            <a:r>
              <a:rPr lang="da-DK" dirty="0">
                <a:solidFill>
                  <a:srgbClr val="000000"/>
                </a:solidFill>
              </a:rPr>
              <a:t>Astma og allergi.</a:t>
            </a:r>
          </a:p>
          <a:p>
            <a:pPr lvl="0"/>
            <a:r>
              <a:rPr lang="da-DK" dirty="0">
                <a:solidFill>
                  <a:srgbClr val="000000"/>
                </a:solidFill>
              </a:rPr>
              <a:t>Specifikke kognitive indlæringsvanskeligheder.</a:t>
            </a:r>
          </a:p>
        </p:txBody>
      </p:sp>
    </p:spTree>
    <p:extLst>
      <p:ext uri="{BB962C8B-B14F-4D97-AF65-F5344CB8AC3E}">
        <p14:creationId xmlns:p14="http://schemas.microsoft.com/office/powerpoint/2010/main" val="398893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F1D7602-6D2D-46C2-A7B2-434F3678DC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5539253-EA7C-41D9-9930-0923683AA3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810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F318E3A-3636-EA4F-90EF-50902B905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123837"/>
            <a:ext cx="3073914" cy="4601183"/>
          </a:xfrm>
        </p:spPr>
        <p:txBody>
          <a:bodyPr>
            <a:normAutofit/>
          </a:bodyPr>
          <a:lstStyle/>
          <a:p>
            <a:pPr algn="r"/>
            <a:r>
              <a:rPr lang="da-DK">
                <a:solidFill>
                  <a:schemeClr val="tx1">
                    <a:lumMod val="85000"/>
                    <a:lumOff val="15000"/>
                  </a:schemeClr>
                </a:solidFill>
              </a:rPr>
              <a:t>Disposition</a:t>
            </a:r>
            <a:endParaRPr lang="da-DK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480" y="2085681"/>
            <a:ext cx="0" cy="2686639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FCE2B72-C41A-ED48-9B62-F270A2064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580" y="864108"/>
            <a:ext cx="6144367" cy="51206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a-DK"/>
              <a:t>Baggrund.</a:t>
            </a:r>
          </a:p>
          <a:p>
            <a:pPr marL="514350" lvl="0" indent="-514350">
              <a:buFont typeface="+mj-lt"/>
              <a:buAutoNum type="arabicPeriod"/>
            </a:pPr>
            <a:r>
              <a:rPr lang="da-DK"/>
              <a:t>Rammerne omkring handicap i det svenske beskæftigelsessystem.</a:t>
            </a:r>
          </a:p>
          <a:p>
            <a:pPr marL="514350" lvl="0" indent="-514350">
              <a:buFont typeface="+mj-lt"/>
              <a:buAutoNum type="arabicPeriod"/>
            </a:pPr>
            <a:r>
              <a:rPr lang="da-DK"/>
              <a:t>Regelgrundlaget for handicaprelaterede tilbud og kodning.</a:t>
            </a:r>
          </a:p>
          <a:p>
            <a:pPr marL="514350" lvl="0" indent="-514350">
              <a:buFont typeface="+mj-lt"/>
              <a:buAutoNum type="arabicPeriod"/>
            </a:pPr>
            <a:r>
              <a:rPr lang="da-DK"/>
              <a:t>Formål, proces og kategorier.</a:t>
            </a:r>
          </a:p>
          <a:p>
            <a:pPr marL="514350" lvl="0" indent="-514350">
              <a:buFont typeface="+mj-lt"/>
              <a:buAutoNum type="arabicPeriod"/>
            </a:pPr>
            <a:r>
              <a:rPr lang="da-DK"/>
              <a:t>Eksempler på statistik.</a:t>
            </a:r>
          </a:p>
          <a:p>
            <a:pPr marL="514350" lvl="0" indent="-514350">
              <a:buFont typeface="+mj-lt"/>
              <a:buAutoNum type="arabicPeriod"/>
            </a:pPr>
            <a:r>
              <a:rPr lang="da-DK"/>
              <a:t>Diskussion.</a:t>
            </a:r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6746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E58EE06-9B03-4D70-A63C-13660A9C8F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0A257B-6D54-40C8-8E37-BA113BEB88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92EDE9-7E29-473D-8499-DB2B585410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381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CE8493-8FAD-2D4F-B28A-AD7D0D252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2114" y="1083731"/>
            <a:ext cx="8184221" cy="47587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spc="-100" dirty="0"/>
              <a:t>5. </a:t>
            </a:r>
            <a:r>
              <a:rPr lang="en-US" sz="5400" spc="-100" dirty="0" err="1"/>
              <a:t>Eksempel</a:t>
            </a:r>
            <a:r>
              <a:rPr lang="en-US" sz="5400" spc="-100" dirty="0"/>
              <a:t> </a:t>
            </a:r>
            <a:r>
              <a:rPr lang="en-US" sz="5400" spc="-100" dirty="0" err="1"/>
              <a:t>på</a:t>
            </a:r>
            <a:r>
              <a:rPr lang="en-US" sz="5400" spc="-100" dirty="0"/>
              <a:t> </a:t>
            </a:r>
            <a:r>
              <a:rPr lang="en-US" sz="5400" spc="-100" dirty="0" err="1"/>
              <a:t>statistik</a:t>
            </a:r>
            <a:endParaRPr lang="en-US" sz="5400" spc="-100" dirty="0"/>
          </a:p>
        </p:txBody>
      </p:sp>
    </p:spTree>
    <p:extLst>
      <p:ext uri="{BB962C8B-B14F-4D97-AF65-F5344CB8AC3E}">
        <p14:creationId xmlns:p14="http://schemas.microsoft.com/office/powerpoint/2010/main" val="19980902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257A0-F552-4B4C-A867-D4AC82674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da-DK" sz="2000" dirty="0">
                <a:solidFill>
                  <a:srgbClr val="FFFFFF"/>
                </a:solidFill>
              </a:rPr>
              <a:t>Arbejdsformidlingens månedsstatistik for personer med handicap og nedsat arbejdsevne, august 2018</a:t>
            </a:r>
          </a:p>
        </p:txBody>
      </p:sp>
      <p:pic>
        <p:nvPicPr>
          <p:cNvPr id="16" name="Billede 7">
            <a:extLst>
              <a:ext uri="{FF2B5EF4-FFF2-40B4-BE49-F238E27FC236}">
                <a16:creationId xmlns:a16="http://schemas.microsoft.com/office/drawing/2014/main" id="{392F7425-61E8-8041-8BE6-E0E8C67F0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1433" y="411516"/>
            <a:ext cx="5108425" cy="624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252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97EDDC-A511-5C46-B0DA-EF9CCBF3F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da-DK" dirty="0"/>
              <a:t>6. Diskussion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DEC2F66-F238-474F-B394-95372CCEE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rgbClr val="000000"/>
                </a:solidFill>
              </a:rPr>
              <a:t>Stempling eller mulighed?</a:t>
            </a:r>
          </a:p>
          <a:p>
            <a:r>
              <a:rPr lang="da-DK" dirty="0">
                <a:solidFill>
                  <a:srgbClr val="000000"/>
                </a:solidFill>
              </a:rPr>
              <a:t>Medicinsk eller relationel handicapforståelse?</a:t>
            </a:r>
          </a:p>
          <a:p>
            <a:r>
              <a:rPr lang="da-DK" dirty="0">
                <a:solidFill>
                  <a:srgbClr val="000000"/>
                </a:solidFill>
              </a:rPr>
              <a:t>Hvad betyder nedsat arbejdsevne?</a:t>
            </a:r>
          </a:p>
          <a:p>
            <a:r>
              <a:rPr lang="da-DK" dirty="0">
                <a:solidFill>
                  <a:srgbClr val="000000"/>
                </a:solidFill>
              </a:rPr>
              <a:t>Risikoen for individualisering af ledighed</a:t>
            </a:r>
          </a:p>
          <a:p>
            <a:r>
              <a:rPr lang="da-DK" dirty="0">
                <a:solidFill>
                  <a:srgbClr val="000000"/>
                </a:solidFill>
              </a:rPr>
              <a:t>Er det de rigtige kategorier?</a:t>
            </a:r>
          </a:p>
          <a:p>
            <a:r>
              <a:rPr lang="da-DK" dirty="0">
                <a:solidFill>
                  <a:srgbClr val="000000"/>
                </a:solidFill>
              </a:rPr>
              <a:t>Sammenhængen mellem kodning og tilbud</a:t>
            </a:r>
          </a:p>
          <a:p>
            <a:endParaRPr lang="da-DK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49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5E58EE06-9B03-4D70-A63C-13660A9C8F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520A257B-6D54-40C8-8E37-BA113BEB88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EF92EDE9-7E29-473D-8499-DB2B585410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381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D83826-C1DF-B049-8A98-9455A5A99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2114" y="1083731"/>
            <a:ext cx="8184221" cy="47587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spc="-100" dirty="0"/>
              <a:t>1. </a:t>
            </a:r>
            <a:r>
              <a:rPr lang="en-US" sz="5400" spc="-100" dirty="0" err="1"/>
              <a:t>Baggrund</a:t>
            </a:r>
            <a:endParaRPr lang="en-US" sz="5400" spc="-100" dirty="0"/>
          </a:p>
        </p:txBody>
      </p:sp>
    </p:spTree>
    <p:extLst>
      <p:ext uri="{BB962C8B-B14F-4D97-AF65-F5344CB8AC3E}">
        <p14:creationId xmlns:p14="http://schemas.microsoft.com/office/powerpoint/2010/main" val="91918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BF216F-EEC1-054F-93E1-A8ED5BABC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da-DK"/>
              <a:t>Hvad er problemet? </a:t>
            </a:r>
            <a:endParaRPr lang="da-DK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7029F03-BE77-1348-8C9E-98B8057C3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rgbClr val="000000"/>
                </a:solidFill>
              </a:rPr>
              <a:t>Ingen aktuel viden om beskæftigelse og ledighed blandt personer med handicap i de forskellige målgrupper </a:t>
            </a:r>
          </a:p>
          <a:p>
            <a:pPr lvl="0"/>
            <a:r>
              <a:rPr lang="da-DK" dirty="0">
                <a:solidFill>
                  <a:srgbClr val="000000"/>
                </a:solidFill>
              </a:rPr>
              <a:t>Ingen systematisk viden om, hvad der virker</a:t>
            </a:r>
          </a:p>
          <a:p>
            <a:r>
              <a:rPr lang="da-DK" dirty="0">
                <a:solidFill>
                  <a:srgbClr val="000000"/>
                </a:solidFill>
              </a:rPr>
              <a:t> Usikkerhed omkring handicap i jobcentrene</a:t>
            </a:r>
          </a:p>
          <a:p>
            <a:pPr marL="0" indent="0">
              <a:buNone/>
            </a:pPr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6CCF28F0-9AB3-3445-9885-236708362E5B}"/>
              </a:ext>
            </a:extLst>
          </p:cNvPr>
          <p:cNvSpPr txBox="1"/>
          <p:nvPr/>
        </p:nvSpPr>
        <p:spPr>
          <a:xfrm>
            <a:off x="1724891" y="-1143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3250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AEED48B-14CC-A84A-971F-9EE3F86F1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da-DK" dirty="0"/>
              <a:t>Hvad kan et bedre datagrundlag bruges til?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0D9B121-6D16-054E-8946-D207B4B36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pPr lvl="0"/>
            <a:r>
              <a:rPr lang="da-DK">
                <a:solidFill>
                  <a:srgbClr val="000000"/>
                </a:solidFill>
              </a:rPr>
              <a:t>Tidlig indsats.</a:t>
            </a:r>
          </a:p>
          <a:p>
            <a:pPr lvl="0"/>
            <a:r>
              <a:rPr lang="da-DK">
                <a:solidFill>
                  <a:srgbClr val="000000"/>
                </a:solidFill>
              </a:rPr>
              <a:t>Bedre tilrettelæggelse af indsatsen (herunder anvendelse af de kompenserende ordninger).</a:t>
            </a:r>
          </a:p>
          <a:p>
            <a:pPr lvl="0"/>
            <a:r>
              <a:rPr lang="da-DK">
                <a:solidFill>
                  <a:srgbClr val="000000"/>
                </a:solidFill>
              </a:rPr>
              <a:t>Statistik og løbende overvågning.</a:t>
            </a:r>
          </a:p>
          <a:p>
            <a:pPr lvl="0"/>
            <a:r>
              <a:rPr lang="da-DK">
                <a:solidFill>
                  <a:srgbClr val="000000"/>
                </a:solidFill>
              </a:rPr>
              <a:t>Ressourcestyring.</a:t>
            </a:r>
          </a:p>
          <a:p>
            <a:pPr lvl="0"/>
            <a:r>
              <a:rPr lang="da-DK">
                <a:solidFill>
                  <a:srgbClr val="000000"/>
                </a:solidFill>
              </a:rPr>
              <a:t>Offentlig omtale og politisk opmærksomhed</a:t>
            </a:r>
          </a:p>
          <a:p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545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E58EE06-9B03-4D70-A63C-13660A9C8F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0A257B-6D54-40C8-8E37-BA113BEB88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92EDE9-7E29-473D-8499-DB2B585410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381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56B03B-32DE-2144-8586-7F40A4A80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2114" y="1083731"/>
            <a:ext cx="8184221" cy="47587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spc="-100" dirty="0"/>
              <a:t>2. </a:t>
            </a:r>
            <a:r>
              <a:rPr lang="en-US" sz="5400" spc="-100" dirty="0" err="1"/>
              <a:t>Rammerne</a:t>
            </a:r>
            <a:r>
              <a:rPr lang="en-US" sz="5400" spc="-100" dirty="0"/>
              <a:t> </a:t>
            </a:r>
            <a:r>
              <a:rPr lang="en-US" sz="5400" spc="-100" dirty="0" err="1"/>
              <a:t>omkring</a:t>
            </a:r>
            <a:r>
              <a:rPr lang="en-US" sz="5400" spc="-100" dirty="0"/>
              <a:t> handicap </a:t>
            </a:r>
            <a:r>
              <a:rPr lang="en-US" sz="5400" spc="-100" dirty="0" err="1"/>
              <a:t>i</a:t>
            </a:r>
            <a:r>
              <a:rPr lang="en-US" sz="5400" spc="-100" dirty="0"/>
              <a:t> </a:t>
            </a:r>
            <a:r>
              <a:rPr lang="en-US" sz="5400" spc="-100" dirty="0" err="1"/>
              <a:t>det</a:t>
            </a:r>
            <a:r>
              <a:rPr lang="en-US" sz="5400" spc="-100" dirty="0"/>
              <a:t> </a:t>
            </a:r>
            <a:r>
              <a:rPr lang="en-US" sz="5400" spc="-100" dirty="0" err="1"/>
              <a:t>svenske</a:t>
            </a:r>
            <a:r>
              <a:rPr lang="en-US" sz="5400" spc="-100" dirty="0"/>
              <a:t> </a:t>
            </a:r>
            <a:r>
              <a:rPr lang="en-US" sz="5400" spc="-100" dirty="0" err="1"/>
              <a:t>beskæftigelsessystem</a:t>
            </a:r>
            <a:endParaRPr lang="en-US" sz="5400" spc="-100" dirty="0"/>
          </a:p>
        </p:txBody>
      </p:sp>
    </p:spTree>
    <p:extLst>
      <p:ext uri="{BB962C8B-B14F-4D97-AF65-F5344CB8AC3E}">
        <p14:creationId xmlns:p14="http://schemas.microsoft.com/office/powerpoint/2010/main" val="3511760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633CA3-69BC-1645-B05C-AAD117E0A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da-DK"/>
              <a:t>Nationale mål for handicappolitikken</a:t>
            </a:r>
            <a:endParaRPr lang="da-DK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EF28A99-7E36-164E-B072-3576C207C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pPr lvl="0"/>
            <a:r>
              <a:rPr lang="da-DK" dirty="0" err="1">
                <a:solidFill>
                  <a:srgbClr val="000000"/>
                </a:solidFill>
              </a:rPr>
              <a:t>Från</a:t>
            </a:r>
            <a:r>
              <a:rPr lang="da-DK" dirty="0">
                <a:solidFill>
                  <a:srgbClr val="000000"/>
                </a:solidFill>
              </a:rPr>
              <a:t> patient </a:t>
            </a:r>
            <a:r>
              <a:rPr lang="da-DK" dirty="0" err="1">
                <a:solidFill>
                  <a:srgbClr val="000000"/>
                </a:solidFill>
              </a:rPr>
              <a:t>till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medborgare</a:t>
            </a:r>
            <a:r>
              <a:rPr lang="da-DK" dirty="0">
                <a:solidFill>
                  <a:srgbClr val="000000"/>
                </a:solidFill>
              </a:rPr>
              <a:t> - en </a:t>
            </a:r>
            <a:r>
              <a:rPr lang="da-DK" dirty="0" err="1">
                <a:solidFill>
                  <a:srgbClr val="000000"/>
                </a:solidFill>
              </a:rPr>
              <a:t>nationell</a:t>
            </a:r>
            <a:r>
              <a:rPr lang="da-DK" dirty="0">
                <a:solidFill>
                  <a:srgbClr val="000000"/>
                </a:solidFill>
              </a:rPr>
              <a:t> handlingsplan </a:t>
            </a:r>
            <a:r>
              <a:rPr lang="da-DK" dirty="0" err="1">
                <a:solidFill>
                  <a:srgbClr val="000000"/>
                </a:solidFill>
              </a:rPr>
              <a:t>för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handikappolitiken</a:t>
            </a:r>
            <a:r>
              <a:rPr lang="da-DK" dirty="0">
                <a:solidFill>
                  <a:srgbClr val="000000"/>
                </a:solidFill>
              </a:rPr>
              <a:t> 1999</a:t>
            </a:r>
          </a:p>
          <a:p>
            <a:pPr lvl="0"/>
            <a:r>
              <a:rPr lang="da-DK" dirty="0">
                <a:solidFill>
                  <a:srgbClr val="000000"/>
                </a:solidFill>
              </a:rPr>
              <a:t>Strategi </a:t>
            </a:r>
            <a:r>
              <a:rPr lang="da-DK" dirty="0" err="1">
                <a:solidFill>
                  <a:srgbClr val="000000"/>
                </a:solidFill>
              </a:rPr>
              <a:t>för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genomförande</a:t>
            </a:r>
            <a:r>
              <a:rPr lang="da-DK" dirty="0">
                <a:solidFill>
                  <a:srgbClr val="000000"/>
                </a:solidFill>
              </a:rPr>
              <a:t> av </a:t>
            </a:r>
            <a:r>
              <a:rPr lang="da-DK" dirty="0" err="1">
                <a:solidFill>
                  <a:srgbClr val="000000"/>
                </a:solidFill>
              </a:rPr>
              <a:t>funktionshinderspolitiken</a:t>
            </a:r>
            <a:r>
              <a:rPr lang="da-DK" dirty="0">
                <a:solidFill>
                  <a:srgbClr val="000000"/>
                </a:solidFill>
              </a:rPr>
              <a:t> 2011 </a:t>
            </a:r>
          </a:p>
          <a:p>
            <a:pPr lvl="0"/>
            <a:r>
              <a:rPr lang="da-DK" dirty="0" err="1">
                <a:solidFill>
                  <a:srgbClr val="000000"/>
                </a:solidFill>
              </a:rPr>
              <a:t>Nationellt</a:t>
            </a:r>
            <a:r>
              <a:rPr lang="da-DK" dirty="0">
                <a:solidFill>
                  <a:srgbClr val="000000"/>
                </a:solidFill>
              </a:rPr>
              <a:t> mål </a:t>
            </a:r>
            <a:r>
              <a:rPr lang="da-DK" dirty="0" err="1">
                <a:solidFill>
                  <a:srgbClr val="000000"/>
                </a:solidFill>
              </a:rPr>
              <a:t>och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inriktning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för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funktionshinderspolitiken</a:t>
            </a:r>
            <a:r>
              <a:rPr lang="da-DK" dirty="0">
                <a:solidFill>
                  <a:srgbClr val="000000"/>
                </a:solidFill>
              </a:rPr>
              <a:t> 2016-17</a:t>
            </a:r>
          </a:p>
          <a:p>
            <a:pPr marL="0" indent="0">
              <a:buNone/>
            </a:pPr>
            <a:endParaRPr lang="da-D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05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20B169F-AB79-3243-AF15-B36CB5DE5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da-DK" dirty="0"/>
              <a:t>Arbejdsformidlingen som den centrale aktør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6741622-98D5-7649-BF11-85492B6B3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>
                <a:solidFill>
                  <a:srgbClr val="000000"/>
                </a:solidFill>
              </a:rPr>
              <a:t>”</a:t>
            </a:r>
            <a:r>
              <a:rPr lang="da-DK" dirty="0" err="1">
                <a:solidFill>
                  <a:srgbClr val="000000"/>
                </a:solidFill>
              </a:rPr>
              <a:t>Arbetsförmedlingen</a:t>
            </a:r>
            <a:r>
              <a:rPr lang="da-DK" dirty="0">
                <a:solidFill>
                  <a:srgbClr val="000000"/>
                </a:solidFill>
              </a:rPr>
              <a:t> har </a:t>
            </a:r>
            <a:r>
              <a:rPr lang="da-DK" dirty="0" err="1">
                <a:solidFill>
                  <a:srgbClr val="000000"/>
                </a:solidFill>
              </a:rPr>
              <a:t>ett</a:t>
            </a:r>
            <a:r>
              <a:rPr lang="da-DK" dirty="0">
                <a:solidFill>
                  <a:srgbClr val="000000"/>
                </a:solidFill>
              </a:rPr>
              <a:t> sektorsansvar </a:t>
            </a:r>
            <a:r>
              <a:rPr lang="da-DK" dirty="0" err="1">
                <a:solidFill>
                  <a:srgbClr val="000000"/>
                </a:solidFill>
              </a:rPr>
              <a:t>för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funktionshindersfrågor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inom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arbetsmarknadspolitiken</a:t>
            </a:r>
            <a:r>
              <a:rPr lang="da-DK" dirty="0">
                <a:solidFill>
                  <a:srgbClr val="000000"/>
                </a:solidFill>
              </a:rPr>
              <a:t>. Personer med </a:t>
            </a:r>
            <a:r>
              <a:rPr lang="da-DK" dirty="0" err="1">
                <a:solidFill>
                  <a:srgbClr val="000000"/>
                </a:solidFill>
              </a:rPr>
              <a:t>funktionsnedsättning</a:t>
            </a:r>
            <a:r>
              <a:rPr lang="da-DK" dirty="0">
                <a:solidFill>
                  <a:srgbClr val="000000"/>
                </a:solidFill>
              </a:rPr>
              <a:t> har </a:t>
            </a:r>
            <a:r>
              <a:rPr lang="da-DK" dirty="0" err="1">
                <a:solidFill>
                  <a:srgbClr val="000000"/>
                </a:solidFill>
              </a:rPr>
              <a:t>tillgång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till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Arbetsförmedlingens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hela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utbud</a:t>
            </a:r>
            <a:r>
              <a:rPr lang="da-DK" dirty="0">
                <a:solidFill>
                  <a:srgbClr val="000000"/>
                </a:solidFill>
              </a:rPr>
              <a:t> av </a:t>
            </a:r>
            <a:r>
              <a:rPr lang="da-DK" dirty="0" err="1">
                <a:solidFill>
                  <a:srgbClr val="000000"/>
                </a:solidFill>
              </a:rPr>
              <a:t>olika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insatser</a:t>
            </a:r>
            <a:r>
              <a:rPr lang="da-DK" dirty="0">
                <a:solidFill>
                  <a:srgbClr val="000000"/>
                </a:solidFill>
              </a:rPr>
              <a:t>, men det </a:t>
            </a:r>
            <a:r>
              <a:rPr lang="da-DK" dirty="0" err="1">
                <a:solidFill>
                  <a:srgbClr val="000000"/>
                </a:solidFill>
              </a:rPr>
              <a:t>finns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också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insatser</a:t>
            </a:r>
            <a:r>
              <a:rPr lang="da-DK" dirty="0">
                <a:solidFill>
                  <a:srgbClr val="000000"/>
                </a:solidFill>
              </a:rPr>
              <a:t> som </a:t>
            </a:r>
            <a:r>
              <a:rPr lang="da-DK" dirty="0" err="1">
                <a:solidFill>
                  <a:srgbClr val="000000"/>
                </a:solidFill>
              </a:rPr>
              <a:t>är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särskilt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utformade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för</a:t>
            </a:r>
            <a:r>
              <a:rPr lang="da-DK" dirty="0">
                <a:solidFill>
                  <a:srgbClr val="000000"/>
                </a:solidFill>
              </a:rPr>
              <a:t> personer som har en </a:t>
            </a:r>
            <a:r>
              <a:rPr lang="da-DK" dirty="0" err="1">
                <a:solidFill>
                  <a:srgbClr val="000000"/>
                </a:solidFill>
              </a:rPr>
              <a:t>funktionsnedsättning</a:t>
            </a:r>
            <a:r>
              <a:rPr lang="da-DK" dirty="0">
                <a:solidFill>
                  <a:srgbClr val="000000"/>
                </a:solidFill>
              </a:rPr>
              <a:t> som </a:t>
            </a:r>
            <a:r>
              <a:rPr lang="da-DK" dirty="0" err="1">
                <a:solidFill>
                  <a:srgbClr val="000000"/>
                </a:solidFill>
              </a:rPr>
              <a:t>medför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nedsatt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arbetsförmåga</a:t>
            </a:r>
            <a:r>
              <a:rPr lang="da-DK" dirty="0">
                <a:solidFill>
                  <a:srgbClr val="000000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946467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E58EE06-9B03-4D70-A63C-13660A9C8F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0A257B-6D54-40C8-8E37-BA113BEB88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92EDE9-7E29-473D-8499-DB2B585410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381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DAA74D-1193-4D47-A4BB-0D913D3AA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2114" y="1083731"/>
            <a:ext cx="8184221" cy="475879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spc="-100" dirty="0"/>
              <a:t>3. </a:t>
            </a:r>
            <a:r>
              <a:rPr lang="en-US" sz="5400" spc="-100" dirty="0" err="1"/>
              <a:t>Regelgrundlaget</a:t>
            </a:r>
            <a:r>
              <a:rPr lang="en-US" sz="5400" spc="-100" dirty="0"/>
              <a:t> for </a:t>
            </a:r>
            <a:r>
              <a:rPr lang="en-US" sz="5400" spc="-100" dirty="0" err="1"/>
              <a:t>handicaprelaterede</a:t>
            </a:r>
            <a:r>
              <a:rPr lang="en-US" sz="5400" spc="-100" dirty="0"/>
              <a:t> </a:t>
            </a:r>
            <a:r>
              <a:rPr lang="en-US" sz="5400" spc="-100" dirty="0" err="1"/>
              <a:t>tilbud</a:t>
            </a:r>
            <a:r>
              <a:rPr lang="en-US" sz="5400" spc="-100" dirty="0"/>
              <a:t> </a:t>
            </a:r>
            <a:r>
              <a:rPr lang="en-US" sz="5400" spc="-100" dirty="0" err="1"/>
              <a:t>og</a:t>
            </a:r>
            <a:r>
              <a:rPr lang="en-US" sz="5400" spc="-100" dirty="0"/>
              <a:t> </a:t>
            </a:r>
            <a:r>
              <a:rPr lang="en-US" sz="5400" spc="-100" dirty="0" err="1"/>
              <a:t>kodning</a:t>
            </a:r>
            <a:endParaRPr lang="en-US" sz="5400" spc="-100" dirty="0"/>
          </a:p>
        </p:txBody>
      </p:sp>
    </p:spTree>
    <p:extLst>
      <p:ext uri="{BB962C8B-B14F-4D97-AF65-F5344CB8AC3E}">
        <p14:creationId xmlns:p14="http://schemas.microsoft.com/office/powerpoint/2010/main" val="2895265469"/>
      </p:ext>
    </p:extLst>
  </p:cSld>
  <p:clrMapOvr>
    <a:masterClrMapping/>
  </p:clrMapOvr>
</p:sld>
</file>

<file path=ppt/theme/theme1.xml><?xml version="1.0" encoding="utf-8"?>
<a:theme xmlns:a="http://schemas.openxmlformats.org/drawingml/2006/main" name="Ramme">
  <a:themeElements>
    <a:clrScheme name="Ram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am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am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{B4990571-A92F-4144-9855-71360CAA90C0}tf10001120</Template>
  <TotalTime>95</TotalTime>
  <Words>753</Words>
  <Application>Microsoft Office PowerPoint</Application>
  <PresentationFormat>Widescreen</PresentationFormat>
  <Paragraphs>107</Paragraphs>
  <Slides>22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22</vt:i4>
      </vt:variant>
    </vt:vector>
  </HeadingPairs>
  <TitlesOfParts>
    <vt:vector size="25" baseType="lpstr">
      <vt:lpstr>Corbel</vt:lpstr>
      <vt:lpstr>Wingdings 2</vt:lpstr>
      <vt:lpstr>Ramme</vt:lpstr>
      <vt:lpstr>Erfaringer med registrering af handicap i Sverige</vt:lpstr>
      <vt:lpstr>Disposition</vt:lpstr>
      <vt:lpstr>1. Baggrund</vt:lpstr>
      <vt:lpstr>Hvad er problemet? </vt:lpstr>
      <vt:lpstr>Hvad kan et bedre datagrundlag bruges til? </vt:lpstr>
      <vt:lpstr>2. Rammerne omkring handicap i det svenske beskæftigelsessystem</vt:lpstr>
      <vt:lpstr>Nationale mål for handicappolitikken</vt:lpstr>
      <vt:lpstr>Arbejdsformidlingen som den centrale aktør</vt:lpstr>
      <vt:lpstr>3. Regelgrundlaget for handicaprelaterede tilbud og kodning</vt:lpstr>
      <vt:lpstr>Regelgrundlaget for handicaprelaterede tilbud og kodning</vt:lpstr>
      <vt:lpstr>Regelgrundlaget for handicaprelaterede tilbud og kodning</vt:lpstr>
      <vt:lpstr>Særlige indsatser for personer med handicap og nedsat arbejdsevne</vt:lpstr>
      <vt:lpstr>PowerPoint-præsentation</vt:lpstr>
      <vt:lpstr>Regler om persondata</vt:lpstr>
      <vt:lpstr>4. Formål, proces og kategorier</vt:lpstr>
      <vt:lpstr>Formål med registrering</vt:lpstr>
      <vt:lpstr>Proces</vt:lpstr>
      <vt:lpstr>Mulige koder</vt:lpstr>
      <vt:lpstr>Mulige koder</vt:lpstr>
      <vt:lpstr>5. Eksempel på statistik</vt:lpstr>
      <vt:lpstr>Arbejdsformidlingens månedsstatistik for personer med handicap og nedsat arbejdsevne, august 2018</vt:lpstr>
      <vt:lpstr>6. Diskussion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Erfaringer med registrering af handicap i Sverige</dc:title>
  <dc:creator>Astrid Margon Simonsen</dc:creator>
  <cp:lastModifiedBy>Cecilie Krogh</cp:lastModifiedBy>
  <cp:revision>11</cp:revision>
  <dcterms:created xsi:type="dcterms:W3CDTF">2018-10-08T17:55:29Z</dcterms:created>
  <dcterms:modified xsi:type="dcterms:W3CDTF">2018-10-11T07:59:29Z</dcterms:modified>
</cp:coreProperties>
</file>