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7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</p:sldIdLst>
  <p:sldSz cx="9144000" cy="6858000" type="screen4x3"/>
  <p:notesSz cx="6797675" cy="987425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640"/>
    <a:srgbClr val="66A8AD"/>
    <a:srgbClr val="66A8FF"/>
    <a:srgbClr val="006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2" autoAdjust="0"/>
    <p:restoredTop sz="94700"/>
  </p:normalViewPr>
  <p:slideViewPr>
    <p:cSldViewPr snapToGrid="0" snapToObjects="1">
      <p:cViewPr varScale="1">
        <p:scale>
          <a:sx n="85" d="100"/>
          <a:sy n="85" d="100"/>
        </p:scale>
        <p:origin x="17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A6577BF-B1E8-4927-B59B-914353C683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AC95F24-BC1D-44F1-BDD4-1C486D362F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41B50-2F89-4973-BCEE-7D10DE7DAF24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26A44C0-E673-408D-A1E5-5E3CE74CE7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326495D-DC86-492F-B23D-24457A3392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DAF5D-50F1-4810-BE1A-546FF1FF191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710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75ACD-C2ED-4AD5-904A-4B2A3C84E335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505FE-7043-462D-96D1-3FAFAE7DF5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9436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652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66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720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081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540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028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874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427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303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379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374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E8F4-3978-7743-8187-A96556732E78}" type="datetimeFigureOut">
              <a:rPr lang="da-DK" smtClean="0"/>
              <a:t>19-01-2018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5E45A-D28F-F74C-80F6-217701F8129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494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1125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125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125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616315" y="1559985"/>
            <a:ext cx="5882226" cy="4049833"/>
          </a:xfrm>
        </p:spPr>
        <p:txBody>
          <a:bodyPr>
            <a:noAutofit/>
          </a:bodyPr>
          <a:lstStyle/>
          <a:p>
            <a:pPr marL="0" indent="0" algn="ctr">
              <a:spcBef>
                <a:spcPts val="900"/>
              </a:spcBef>
              <a:spcAft>
                <a:spcPts val="450"/>
              </a:spcAft>
              <a:buNone/>
            </a:pPr>
            <a:endParaRPr lang="da-DK" sz="2700" b="1" dirty="0">
              <a:solidFill>
                <a:schemeClr val="bg1"/>
              </a:solidFill>
              <a:latin typeface="Helvetica Light"/>
              <a:cs typeface="Helvetica Light"/>
            </a:endParaRPr>
          </a:p>
          <a:p>
            <a:pPr marL="0" indent="0" algn="ctr">
              <a:spcBef>
                <a:spcPts val="900"/>
              </a:spcBef>
              <a:spcAft>
                <a:spcPts val="450"/>
              </a:spcAft>
              <a:buNone/>
            </a:pPr>
            <a:endParaRPr lang="da-DK" sz="2400" b="1" dirty="0">
              <a:solidFill>
                <a:schemeClr val="bg1"/>
              </a:solidFill>
              <a:latin typeface="Helvetica Light"/>
              <a:cs typeface="Helvetica Light"/>
            </a:endParaRPr>
          </a:p>
          <a:p>
            <a:pPr marL="0" indent="0">
              <a:spcBef>
                <a:spcPts val="900"/>
              </a:spcBef>
              <a:spcAft>
                <a:spcPts val="450"/>
              </a:spcAft>
              <a:buNone/>
            </a:pPr>
            <a:r>
              <a:rPr lang="da-DK" sz="2800" b="1" dirty="0">
                <a:solidFill>
                  <a:schemeClr val="bg1"/>
                </a:solidFill>
                <a:latin typeface="Helvetica Light"/>
                <a:cs typeface="Helvetica Light"/>
              </a:rPr>
              <a:t>Underviser og forsker ved VIA University College, Aarhus</a:t>
            </a:r>
          </a:p>
          <a:p>
            <a:pPr marL="0" indent="0" algn="ctr">
              <a:spcBef>
                <a:spcPts val="900"/>
              </a:spcBef>
              <a:spcAft>
                <a:spcPts val="450"/>
              </a:spcAft>
              <a:buNone/>
            </a:pPr>
            <a:endParaRPr lang="da-DK" sz="2400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1580650" y="1248184"/>
            <a:ext cx="5853083" cy="311801"/>
          </a:xfrm>
          <a:prstGeom prst="rect">
            <a:avLst/>
          </a:prstGeom>
          <a:solidFill>
            <a:srgbClr val="F266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a-DK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45459" y="1326453"/>
            <a:ext cx="5788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a-DK" sz="36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FINN AMBY</a:t>
            </a:r>
          </a:p>
        </p:txBody>
      </p:sp>
    </p:spTree>
    <p:extLst>
      <p:ext uri="{BB962C8B-B14F-4D97-AF65-F5344CB8AC3E}">
        <p14:creationId xmlns:p14="http://schemas.microsoft.com/office/powerpoint/2010/main" val="258941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89016" y="1000437"/>
            <a:ext cx="6234184" cy="5857564"/>
          </a:xfrm>
        </p:spPr>
        <p:txBody>
          <a:bodyPr>
            <a:noAutofit/>
          </a:bodyPr>
          <a:lstStyle/>
          <a:p>
            <a:pPr marL="0" indent="0">
              <a:spcBef>
                <a:spcPts val="900"/>
              </a:spcBef>
              <a:spcAft>
                <a:spcPts val="450"/>
              </a:spcAft>
              <a:buNone/>
            </a:pPr>
            <a:endParaRPr lang="da-DK" sz="1700" dirty="0">
              <a:solidFill>
                <a:schemeClr val="bg1"/>
              </a:solidFill>
              <a:latin typeface="Helvetica Light"/>
              <a:cs typeface="Helvetica Light"/>
            </a:endParaRPr>
          </a:p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da-DK" sz="1700" dirty="0">
                <a:solidFill>
                  <a:schemeClr val="bg1"/>
                </a:solidFill>
                <a:latin typeface="Helvetica Light"/>
                <a:cs typeface="Helvetica Light"/>
              </a:rPr>
              <a:t>Underviser og forsker ved VIA University College, Aarhus</a:t>
            </a:r>
          </a:p>
          <a:p>
            <a:pPr marL="0" indent="0">
              <a:buNone/>
            </a:pPr>
            <a:r>
              <a:rPr lang="da-DK" sz="1700" b="1" dirty="0">
                <a:solidFill>
                  <a:schemeClr val="bg1"/>
                </a:solidFill>
                <a:latin typeface="Helvetica Light"/>
              </a:rPr>
              <a:t>Forskningscenter for Handicap og Beskæftigelse</a:t>
            </a:r>
            <a:r>
              <a:rPr lang="da-DK" sz="17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r>
              <a:rPr lang="da-DK" sz="1700" dirty="0">
                <a:solidFill>
                  <a:schemeClr val="bg1"/>
                </a:solidFill>
                <a:latin typeface="Helvetica Light"/>
              </a:rPr>
              <a:t>Vision: at samle den fragmenterede viden om mennesker med handicap, beskæftigelsessystemet og arbejdsmarkedet med henblik på at finde nye og effektive metoder til at integrere og fastholde mennesker med handicap på arbejdsmarkedet</a:t>
            </a:r>
          </a:p>
          <a:p>
            <a:r>
              <a:rPr lang="da-DK" sz="1700" dirty="0">
                <a:solidFill>
                  <a:schemeClr val="bg1"/>
                </a:solidFill>
                <a:latin typeface="Helvetica Light"/>
              </a:rPr>
              <a:t>Bevilling fra </a:t>
            </a:r>
            <a:r>
              <a:rPr lang="da-DK" sz="1700" dirty="0" err="1">
                <a:solidFill>
                  <a:schemeClr val="bg1"/>
                </a:solidFill>
                <a:latin typeface="Helvetica Light"/>
              </a:rPr>
              <a:t>Bevica</a:t>
            </a:r>
            <a:r>
              <a:rPr lang="da-DK" sz="1700" dirty="0">
                <a:solidFill>
                  <a:schemeClr val="bg1"/>
                </a:solidFill>
                <a:latin typeface="Helvetica Light"/>
              </a:rPr>
              <a:t> Fonden 2018-20 med fokus på bevægelseshandicap</a:t>
            </a:r>
            <a:br>
              <a:rPr lang="da-DK" sz="1700" dirty="0">
                <a:solidFill>
                  <a:schemeClr val="bg1"/>
                </a:solidFill>
                <a:latin typeface="Helvetica Light"/>
              </a:rPr>
            </a:br>
            <a:endParaRPr lang="da-DK" sz="1700" dirty="0">
              <a:solidFill>
                <a:schemeClr val="bg1"/>
              </a:solidFill>
              <a:latin typeface="Helvetica Light"/>
            </a:endParaRPr>
          </a:p>
          <a:p>
            <a:pPr marL="0" indent="0">
              <a:buNone/>
            </a:pPr>
            <a:r>
              <a:rPr lang="da-DK" sz="1700" dirty="0">
                <a:solidFill>
                  <a:schemeClr val="bg1"/>
                </a:solidFill>
                <a:latin typeface="Helvetica Light"/>
              </a:rPr>
              <a:t>Samarbejde mellem:</a:t>
            </a:r>
          </a:p>
          <a:p>
            <a:pPr lvl="0"/>
            <a:r>
              <a:rPr lang="da-DK" sz="1700" dirty="0">
                <a:solidFill>
                  <a:schemeClr val="bg1"/>
                </a:solidFill>
                <a:latin typeface="Helvetica Light"/>
              </a:rPr>
              <a:t>Center for Arbejdsmarkedsforskning ved Aalborg Universitet</a:t>
            </a:r>
          </a:p>
          <a:p>
            <a:pPr lvl="0"/>
            <a:r>
              <a:rPr lang="da-DK" sz="1700" dirty="0">
                <a:solidFill>
                  <a:schemeClr val="bg1"/>
                </a:solidFill>
                <a:latin typeface="Helvetica Light"/>
              </a:rPr>
              <a:t>VIVE, det Nationale Forsknings- og Analysecenter for Velfærd</a:t>
            </a:r>
          </a:p>
          <a:p>
            <a:pPr lvl="0"/>
            <a:r>
              <a:rPr lang="da-DK" sz="1700" dirty="0">
                <a:solidFill>
                  <a:schemeClr val="bg1"/>
                </a:solidFill>
                <a:latin typeface="Helvetica Light"/>
              </a:rPr>
              <a:t>VIA University College</a:t>
            </a:r>
          </a:p>
          <a:p>
            <a:pPr lvl="0"/>
            <a:r>
              <a:rPr lang="da-DK" sz="1700" dirty="0">
                <a:solidFill>
                  <a:schemeClr val="bg1"/>
                </a:solidFill>
                <a:latin typeface="Helvetica Light"/>
              </a:rPr>
              <a:t>Professionshøjskolen Metropol</a:t>
            </a:r>
          </a:p>
          <a:p>
            <a:pPr marL="0" indent="0">
              <a:buNone/>
            </a:pPr>
            <a:r>
              <a:rPr lang="da-DK" sz="1700" dirty="0">
                <a:solidFill>
                  <a:schemeClr val="bg1"/>
                </a:solidFill>
                <a:latin typeface="Helvetica Light"/>
              </a:rPr>
              <a:t>Åbningskonference 8. juni 2018: </a:t>
            </a:r>
          </a:p>
          <a:p>
            <a:pPr marL="0" indent="0">
              <a:buNone/>
            </a:pPr>
            <a:r>
              <a:rPr lang="da-DK" sz="1700" b="1" dirty="0">
                <a:solidFill>
                  <a:schemeClr val="bg1"/>
                </a:solidFill>
                <a:latin typeface="Helvetica Light"/>
              </a:rPr>
              <a:t>fhb.aau.dk </a:t>
            </a:r>
            <a:endParaRPr lang="da-DK" sz="1700" dirty="0">
              <a:solidFill>
                <a:schemeClr val="bg1"/>
              </a:solidFill>
              <a:latin typeface="Helvetica Light"/>
            </a:endParaRPr>
          </a:p>
          <a:p>
            <a:pPr marL="0" indent="0">
              <a:spcBef>
                <a:spcPts val="900"/>
              </a:spcBef>
              <a:spcAft>
                <a:spcPts val="450"/>
              </a:spcAft>
              <a:buNone/>
            </a:pPr>
            <a:endParaRPr lang="da-DK" sz="788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1645459" y="615525"/>
            <a:ext cx="3563717" cy="384911"/>
          </a:xfrm>
          <a:prstGeom prst="rect">
            <a:avLst/>
          </a:prstGeom>
          <a:solidFill>
            <a:srgbClr val="F266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a-DK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45459" y="769603"/>
            <a:ext cx="3784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a-DK" sz="36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Kort præsentation</a:t>
            </a:r>
          </a:p>
        </p:txBody>
      </p:sp>
    </p:spTree>
    <p:extLst>
      <p:ext uri="{BB962C8B-B14F-4D97-AF65-F5344CB8AC3E}">
        <p14:creationId xmlns:p14="http://schemas.microsoft.com/office/powerpoint/2010/main" val="84493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89014" y="2152038"/>
            <a:ext cx="5121599" cy="3457779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Min anbefaling</a:t>
            </a:r>
          </a:p>
          <a:p>
            <a:pPr lvl="0">
              <a:buFont typeface="+mj-lt"/>
              <a:buAutoNum type="arabicPeriod"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Hvad vil det sige, at noget virker?</a:t>
            </a:r>
          </a:p>
          <a:p>
            <a:pPr lvl="0">
              <a:buFont typeface="+mj-lt"/>
              <a:buAutoNum type="arabicPeriod"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Hvad ved vi om effekter af beskæftigelsesindsatsen på handicapområdet?</a:t>
            </a:r>
          </a:p>
          <a:p>
            <a:pPr lvl="0">
              <a:buFont typeface="+mj-lt"/>
              <a:buAutoNum type="arabicPeriod"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Hvad skal vi have mere viden om?</a:t>
            </a:r>
          </a:p>
          <a:p>
            <a:pPr lvl="0">
              <a:buFont typeface="+mj-lt"/>
              <a:buAutoNum type="arabicPeriod"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Hvor kan vi hente inspiration?</a:t>
            </a:r>
          </a:p>
          <a:p>
            <a:pPr lvl="0">
              <a:buFont typeface="+mj-lt"/>
              <a:buAutoNum type="arabicPeriod"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Konklusion</a:t>
            </a:r>
          </a:p>
        </p:txBody>
      </p:sp>
      <p:sp>
        <p:nvSpPr>
          <p:cNvPr id="6" name="Rektangel 5"/>
          <p:cNvSpPr/>
          <p:nvPr/>
        </p:nvSpPr>
        <p:spPr>
          <a:xfrm>
            <a:off x="1645459" y="1232329"/>
            <a:ext cx="2122065" cy="384911"/>
          </a:xfrm>
          <a:prstGeom prst="rect">
            <a:avLst/>
          </a:prstGeom>
          <a:solidFill>
            <a:srgbClr val="F266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a-DK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45459" y="1326453"/>
            <a:ext cx="2165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sz="36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Disposition</a:t>
            </a:r>
          </a:p>
        </p:txBody>
      </p:sp>
    </p:spTree>
    <p:extLst>
      <p:ext uri="{BB962C8B-B14F-4D97-AF65-F5344CB8AC3E}">
        <p14:creationId xmlns:p14="http://schemas.microsoft.com/office/powerpoint/2010/main" val="236285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616315" y="1633095"/>
            <a:ext cx="5882226" cy="3976723"/>
          </a:xfrm>
        </p:spPr>
        <p:txBody>
          <a:bodyPr>
            <a:noAutofit/>
          </a:bodyPr>
          <a:lstStyle/>
          <a:p>
            <a:pPr marL="0" indent="0" algn="ctr">
              <a:spcBef>
                <a:spcPts val="900"/>
              </a:spcBef>
              <a:spcAft>
                <a:spcPts val="450"/>
              </a:spcAft>
              <a:buNone/>
            </a:pPr>
            <a:endParaRPr lang="da-DK" sz="2700" dirty="0">
              <a:solidFill>
                <a:schemeClr val="bg1"/>
              </a:solidFill>
              <a:latin typeface="Helvetica Light"/>
              <a:cs typeface="Helvetica Light"/>
            </a:endParaRPr>
          </a:p>
          <a:p>
            <a:pPr marL="0" indent="0" algn="ctr">
              <a:spcBef>
                <a:spcPts val="900"/>
              </a:spcBef>
              <a:spcAft>
                <a:spcPts val="450"/>
              </a:spcAft>
              <a:buNone/>
            </a:pPr>
            <a:endParaRPr lang="da-DK" sz="2700" dirty="0">
              <a:solidFill>
                <a:schemeClr val="bg1"/>
              </a:solidFill>
              <a:latin typeface="Helvetica Light"/>
              <a:cs typeface="Helvetica Light"/>
            </a:endParaRPr>
          </a:p>
          <a:p>
            <a:pPr marL="0" indent="0" algn="ctr">
              <a:spcBef>
                <a:spcPts val="900"/>
              </a:spcBef>
              <a:spcAft>
                <a:spcPts val="450"/>
              </a:spcAft>
              <a:buNone/>
            </a:pPr>
            <a:r>
              <a:rPr lang="da-DK" sz="2800" dirty="0">
                <a:solidFill>
                  <a:schemeClr val="bg1"/>
                </a:solidFill>
                <a:latin typeface="Helvetica Light"/>
                <a:cs typeface="Helvetica Light"/>
              </a:rPr>
              <a:t>”</a:t>
            </a:r>
            <a:r>
              <a:rPr lang="da-DK" sz="2800" i="1" dirty="0">
                <a:solidFill>
                  <a:schemeClr val="bg1"/>
                </a:solidFill>
                <a:latin typeface="Helvetica Light"/>
                <a:cs typeface="Helvetica Light"/>
              </a:rPr>
              <a:t>Forbedret datagrundlag på individniveau og udvikling af tilbud på tværs af kommuner</a:t>
            </a:r>
            <a:r>
              <a:rPr lang="da-DK" sz="2800" dirty="0">
                <a:solidFill>
                  <a:schemeClr val="bg1"/>
                </a:solidFill>
                <a:latin typeface="Helvetica Light"/>
                <a:cs typeface="Helvetica Light"/>
              </a:rPr>
              <a:t>”</a:t>
            </a:r>
          </a:p>
        </p:txBody>
      </p:sp>
      <p:sp>
        <p:nvSpPr>
          <p:cNvPr id="6" name="Rektangel 5"/>
          <p:cNvSpPr/>
          <p:nvPr/>
        </p:nvSpPr>
        <p:spPr>
          <a:xfrm>
            <a:off x="1580650" y="1248184"/>
            <a:ext cx="5853083" cy="384911"/>
          </a:xfrm>
          <a:prstGeom prst="rect">
            <a:avLst/>
          </a:prstGeom>
          <a:solidFill>
            <a:srgbClr val="F266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a-DK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45459" y="1326453"/>
            <a:ext cx="5788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a-DK" sz="36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1. min anbefaling </a:t>
            </a:r>
          </a:p>
        </p:txBody>
      </p:sp>
    </p:spTree>
    <p:extLst>
      <p:ext uri="{BB962C8B-B14F-4D97-AF65-F5344CB8AC3E}">
        <p14:creationId xmlns:p14="http://schemas.microsoft.com/office/powerpoint/2010/main" val="1239068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89014" y="1279392"/>
            <a:ext cx="5888612" cy="5381052"/>
          </a:xfrm>
        </p:spPr>
        <p:txBody>
          <a:bodyPr>
            <a:noAutofit/>
          </a:bodyPr>
          <a:lstStyle/>
          <a:p>
            <a:endParaRPr lang="da-DK" sz="1600" dirty="0">
              <a:solidFill>
                <a:schemeClr val="bg1"/>
              </a:solidFill>
              <a:latin typeface="Helvetica Light"/>
            </a:endParaRPr>
          </a:p>
          <a:p>
            <a:r>
              <a:rPr lang="da-DK" sz="1800" dirty="0">
                <a:solidFill>
                  <a:schemeClr val="bg1"/>
                </a:solidFill>
                <a:latin typeface="Helvetica Light"/>
              </a:rPr>
              <a:t>Ofte fokus på beskæftigelseseffekten af enkeltstående indsatser</a:t>
            </a:r>
          </a:p>
          <a:p>
            <a:endParaRPr lang="da-DK" sz="1800" dirty="0">
              <a:solidFill>
                <a:schemeClr val="bg1"/>
              </a:solidFill>
              <a:latin typeface="Helvetica Light"/>
            </a:endParaRPr>
          </a:p>
          <a:p>
            <a:r>
              <a:rPr lang="da-DK" sz="1800" dirty="0">
                <a:solidFill>
                  <a:schemeClr val="bg1"/>
                </a:solidFill>
                <a:latin typeface="Helvetica Light"/>
              </a:rPr>
              <a:t>Den gyldne standard: Dokumenteret evidens gennem randomiserede, kontrollerede forsøg</a:t>
            </a:r>
          </a:p>
          <a:p>
            <a:pPr marL="0" indent="0">
              <a:buNone/>
            </a:pPr>
            <a:r>
              <a:rPr lang="da-DK" sz="18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r>
              <a:rPr lang="da-DK" sz="1800" dirty="0">
                <a:solidFill>
                  <a:schemeClr val="bg1"/>
                </a:solidFill>
                <a:latin typeface="Helvetica Light"/>
              </a:rPr>
              <a:t>Mange studier viser, at denne standard er problematisk i forhold til grupper med komplekse problemstillinger</a:t>
            </a:r>
          </a:p>
          <a:p>
            <a:pPr marL="0" indent="0">
              <a:buNone/>
            </a:pPr>
            <a:r>
              <a:rPr lang="da-DK" sz="18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r>
              <a:rPr lang="da-DK" sz="1800" dirty="0">
                <a:solidFill>
                  <a:schemeClr val="bg1"/>
                </a:solidFill>
                <a:latin typeface="Helvetica Light"/>
              </a:rPr>
              <a:t>Det gælder også i forhold til handicap:</a:t>
            </a:r>
          </a:p>
          <a:p>
            <a:pPr lvl="1"/>
            <a:r>
              <a:rPr lang="da-DK" sz="1800" dirty="0">
                <a:solidFill>
                  <a:schemeClr val="bg1"/>
                </a:solidFill>
                <a:latin typeface="Helvetica Light"/>
              </a:rPr>
              <a:t>Både praktiske og etiske udfordringer </a:t>
            </a:r>
          </a:p>
          <a:p>
            <a:endParaRPr lang="da-DK" sz="1800" dirty="0">
              <a:solidFill>
                <a:schemeClr val="bg1"/>
              </a:solidFill>
              <a:latin typeface="Helvetica Light"/>
            </a:endParaRPr>
          </a:p>
          <a:p>
            <a:r>
              <a:rPr lang="da-DK" sz="1800" dirty="0">
                <a:solidFill>
                  <a:schemeClr val="bg1"/>
                </a:solidFill>
                <a:latin typeface="Helvetica Light"/>
              </a:rPr>
              <a:t>Undersøgelser af, hvad der virker, bør ofte tage afsæt i et mere åbent spørgsmål:</a:t>
            </a:r>
          </a:p>
          <a:p>
            <a:pPr lvl="1"/>
            <a:r>
              <a:rPr lang="da-DK" sz="1800" dirty="0">
                <a:solidFill>
                  <a:schemeClr val="bg1"/>
                </a:solidFill>
                <a:latin typeface="Helvetica Light"/>
              </a:rPr>
              <a:t>Hvad virker for hvem under hvilke omstændigheder?</a:t>
            </a:r>
          </a:p>
          <a:p>
            <a:pPr marL="0" indent="0">
              <a:spcBef>
                <a:spcPts val="900"/>
              </a:spcBef>
              <a:spcAft>
                <a:spcPts val="450"/>
              </a:spcAft>
              <a:buNone/>
            </a:pPr>
            <a:endParaRPr lang="da-DK" sz="788" dirty="0">
              <a:solidFill>
                <a:schemeClr val="bg1"/>
              </a:solidFill>
              <a:latin typeface="Helvetica Light"/>
              <a:cs typeface="Helvetica Light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1645459" y="745067"/>
            <a:ext cx="5985570" cy="534325"/>
          </a:xfrm>
          <a:prstGeom prst="rect">
            <a:avLst/>
          </a:prstGeom>
          <a:solidFill>
            <a:srgbClr val="F266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a-DK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45459" y="895567"/>
            <a:ext cx="60839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sz="33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2. Hvad vil det sige, at noget virker?</a:t>
            </a:r>
          </a:p>
        </p:txBody>
      </p:sp>
    </p:spTree>
    <p:extLst>
      <p:ext uri="{BB962C8B-B14F-4D97-AF65-F5344CB8AC3E}">
        <p14:creationId xmlns:p14="http://schemas.microsoft.com/office/powerpoint/2010/main" val="239513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89016" y="1643833"/>
            <a:ext cx="5879588" cy="4903723"/>
          </a:xfrm>
        </p:spPr>
        <p:txBody>
          <a:bodyPr>
            <a:no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Helvetica Light"/>
              </a:rPr>
              <a:t>Undersøgelserne om handicap og beskæftigelse fra VIVE (SFI)</a:t>
            </a:r>
          </a:p>
          <a:p>
            <a:endParaRPr lang="da-DK" sz="2400" dirty="0">
              <a:solidFill>
                <a:schemeClr val="bg1"/>
              </a:solidFill>
              <a:latin typeface="Helvetica Light"/>
            </a:endParaRPr>
          </a:p>
          <a:p>
            <a:r>
              <a:rPr lang="da-DK" sz="2400" dirty="0">
                <a:solidFill>
                  <a:schemeClr val="bg1"/>
                </a:solidFill>
                <a:latin typeface="Helvetica Light"/>
              </a:rPr>
              <a:t>Litteraturstudie om handicap og beskæftigelse fra SFI 2014</a:t>
            </a:r>
          </a:p>
          <a:p>
            <a:pPr marL="0" indent="0">
              <a:buNone/>
            </a:pPr>
            <a:r>
              <a:rPr lang="da-DK" sz="24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r>
              <a:rPr lang="da-DK" sz="2400" b="1" dirty="0">
                <a:solidFill>
                  <a:schemeClr val="bg1"/>
                </a:solidFill>
                <a:latin typeface="Helvetica Light"/>
              </a:rPr>
              <a:t>jobindsats.dk </a:t>
            </a:r>
          </a:p>
          <a:p>
            <a:r>
              <a:rPr lang="da-DK" sz="2400" dirty="0">
                <a:solidFill>
                  <a:schemeClr val="bg1"/>
                </a:solidFill>
                <a:latin typeface="Helvetica Light"/>
              </a:rPr>
              <a:t>Ingen informationer om handicap</a:t>
            </a:r>
          </a:p>
          <a:p>
            <a:pPr marL="0" indent="0">
              <a:buNone/>
            </a:pPr>
            <a:r>
              <a:rPr lang="da-DK" sz="24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r>
              <a:rPr lang="da-DK" sz="2400" b="1" dirty="0">
                <a:solidFill>
                  <a:schemeClr val="bg1"/>
                </a:solidFill>
                <a:latin typeface="Helvetica Light"/>
              </a:rPr>
              <a:t>jobeffekter.dk </a:t>
            </a:r>
          </a:p>
          <a:p>
            <a:r>
              <a:rPr lang="da-DK" sz="2400" dirty="0">
                <a:solidFill>
                  <a:schemeClr val="bg1"/>
                </a:solidFill>
                <a:latin typeface="Helvetica Light"/>
              </a:rPr>
              <a:t>Ingen studier om handicap</a:t>
            </a:r>
          </a:p>
        </p:txBody>
      </p:sp>
      <p:sp>
        <p:nvSpPr>
          <p:cNvPr id="6" name="Rektangel 5"/>
          <p:cNvSpPr/>
          <p:nvPr/>
        </p:nvSpPr>
        <p:spPr>
          <a:xfrm>
            <a:off x="1645459" y="756357"/>
            <a:ext cx="6406240" cy="711199"/>
          </a:xfrm>
          <a:prstGeom prst="rect">
            <a:avLst/>
          </a:prstGeom>
          <a:solidFill>
            <a:srgbClr val="F266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a-DK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45458" y="932634"/>
            <a:ext cx="6406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sz="24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3. Hvad ved vi om effekter af beskæftigelsesindsats</a:t>
            </a:r>
            <a:br>
              <a:rPr lang="da-DK" sz="24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</a:br>
            <a:r>
              <a:rPr lang="da-DK" sz="24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 på handicapområdet</a:t>
            </a:r>
          </a:p>
        </p:txBody>
      </p:sp>
    </p:spTree>
    <p:extLst>
      <p:ext uri="{BB962C8B-B14F-4D97-AF65-F5344CB8AC3E}">
        <p14:creationId xmlns:p14="http://schemas.microsoft.com/office/powerpoint/2010/main" val="3029104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87088" y="1859158"/>
            <a:ext cx="2567223" cy="41239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800" b="1" dirty="0">
                <a:solidFill>
                  <a:schemeClr val="bg1"/>
                </a:solidFill>
                <a:latin typeface="Helvetica Light"/>
              </a:rPr>
              <a:t>Udbud, efterspørgsel og match</a:t>
            </a:r>
          </a:p>
          <a:p>
            <a:pPr marL="0" indent="0">
              <a:buNone/>
            </a:pPr>
            <a:r>
              <a:rPr lang="da-DK" sz="18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pPr marL="0" indent="0">
              <a:buNone/>
            </a:pPr>
            <a:r>
              <a:rPr lang="da-DK" sz="1800" b="1" dirty="0">
                <a:solidFill>
                  <a:schemeClr val="bg1"/>
                </a:solidFill>
                <a:latin typeface="Helvetica Light"/>
              </a:rPr>
              <a:t>Handicap: En meget heterogen gruppe</a:t>
            </a:r>
            <a:r>
              <a:rPr lang="da-DK" sz="18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pPr marL="0" indent="0">
              <a:buNone/>
            </a:pPr>
            <a:r>
              <a:rPr lang="da-DK" sz="1800" dirty="0">
                <a:solidFill>
                  <a:schemeClr val="bg1"/>
                </a:solidFill>
                <a:latin typeface="Helvetica Light"/>
              </a:rPr>
              <a:t>Typer af funktionsnedsættelser:</a:t>
            </a:r>
          </a:p>
          <a:p>
            <a:pPr lvl="0"/>
            <a:r>
              <a:rPr lang="da-DK" sz="1800" dirty="0">
                <a:solidFill>
                  <a:schemeClr val="bg1"/>
                </a:solidFill>
                <a:latin typeface="Helvetica Light"/>
              </a:rPr>
              <a:t>Fysiske</a:t>
            </a:r>
          </a:p>
          <a:p>
            <a:pPr lvl="0"/>
            <a:r>
              <a:rPr lang="da-DK" sz="1800" dirty="0">
                <a:solidFill>
                  <a:schemeClr val="bg1"/>
                </a:solidFill>
                <a:latin typeface="Helvetica Light"/>
              </a:rPr>
              <a:t>Psykiske</a:t>
            </a:r>
          </a:p>
          <a:p>
            <a:pPr lvl="0"/>
            <a:r>
              <a:rPr lang="da-DK" sz="1800" dirty="0">
                <a:solidFill>
                  <a:schemeClr val="bg1"/>
                </a:solidFill>
                <a:latin typeface="Helvetica Light"/>
              </a:rPr>
              <a:t>Kognitive</a:t>
            </a:r>
          </a:p>
          <a:p>
            <a:pPr lvl="0"/>
            <a:r>
              <a:rPr lang="da-DK" sz="1800" dirty="0">
                <a:solidFill>
                  <a:schemeClr val="bg1"/>
                </a:solidFill>
                <a:latin typeface="Helvetica Light"/>
              </a:rPr>
              <a:t>Sensoriske</a:t>
            </a:r>
          </a:p>
          <a:p>
            <a:pPr marL="0" indent="0">
              <a:buNone/>
            </a:pPr>
            <a:endParaRPr lang="da-DK" sz="1050" dirty="0">
              <a:solidFill>
                <a:schemeClr val="bg1"/>
              </a:solidFill>
              <a:latin typeface="Helvetica Light"/>
            </a:endParaRPr>
          </a:p>
          <a:p>
            <a:endParaRPr lang="da-DK" sz="1050" dirty="0">
              <a:solidFill>
                <a:schemeClr val="bg1"/>
              </a:solidFill>
              <a:latin typeface="Helvetica Light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1645459" y="941542"/>
            <a:ext cx="6220186" cy="461665"/>
          </a:xfrm>
          <a:prstGeom prst="rect">
            <a:avLst/>
          </a:prstGeom>
          <a:solidFill>
            <a:srgbClr val="F266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a-DK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45459" y="1095620"/>
            <a:ext cx="6356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sz="36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4. Hvad skal vi have mere viden om?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2746BA5-1D36-4253-8CD3-8707E07B0811}"/>
              </a:ext>
            </a:extLst>
          </p:cNvPr>
          <p:cNvSpPr txBox="1"/>
          <p:nvPr/>
        </p:nvSpPr>
        <p:spPr>
          <a:xfrm>
            <a:off x="4797778" y="1859158"/>
            <a:ext cx="3067868" cy="665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342900">
              <a:spcBef>
                <a:spcPct val="20000"/>
              </a:spcBef>
            </a:pPr>
            <a:r>
              <a:rPr lang="da-DK" b="1" dirty="0">
                <a:solidFill>
                  <a:prstClr val="white"/>
                </a:solidFill>
                <a:latin typeface="Helvetica Light"/>
                <a:cs typeface="Helvetica"/>
              </a:rPr>
              <a:t>Handicap i alle målgrupper:</a:t>
            </a: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r>
              <a:rPr lang="da-DK" dirty="0">
                <a:solidFill>
                  <a:prstClr val="white"/>
                </a:solidFill>
                <a:latin typeface="Helvetica Light"/>
                <a:cs typeface="Helvetica"/>
              </a:rPr>
              <a:t>Uden uddannelse eller joberfaring</a:t>
            </a: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r>
              <a:rPr lang="da-DK" dirty="0">
                <a:solidFill>
                  <a:prstClr val="white"/>
                </a:solidFill>
                <a:latin typeface="Helvetica Light"/>
                <a:cs typeface="Helvetica"/>
              </a:rPr>
              <a:t>Nyuddannede</a:t>
            </a: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r>
              <a:rPr lang="da-DK" dirty="0">
                <a:solidFill>
                  <a:prstClr val="white"/>
                </a:solidFill>
                <a:latin typeface="Helvetica Light"/>
                <a:cs typeface="Helvetica"/>
              </a:rPr>
              <a:t>Andre forsikrede ledige</a:t>
            </a: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r>
              <a:rPr lang="da-DK" dirty="0">
                <a:solidFill>
                  <a:prstClr val="white"/>
                </a:solidFill>
                <a:latin typeface="Helvetica Light"/>
                <a:cs typeface="Helvetica"/>
              </a:rPr>
              <a:t>Kontanthjælpsmodtagere</a:t>
            </a: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r>
              <a:rPr lang="da-DK" dirty="0">
                <a:solidFill>
                  <a:prstClr val="white"/>
                </a:solidFill>
                <a:latin typeface="Helvetica Light"/>
                <a:cs typeface="Helvetica"/>
              </a:rPr>
              <a:t>Sygemeldte</a:t>
            </a: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r>
              <a:rPr lang="da-DK" dirty="0">
                <a:solidFill>
                  <a:prstClr val="white"/>
                </a:solidFill>
                <a:latin typeface="Helvetica Light"/>
                <a:cs typeface="Helvetica"/>
              </a:rPr>
              <a:t>Ressourceforløbsmod-</a:t>
            </a:r>
            <a:r>
              <a:rPr lang="da-DK" dirty="0" err="1">
                <a:solidFill>
                  <a:prstClr val="white"/>
                </a:solidFill>
                <a:latin typeface="Helvetica Light"/>
                <a:cs typeface="Helvetica"/>
              </a:rPr>
              <a:t>tagere</a:t>
            </a:r>
            <a:endParaRPr lang="da-DK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r>
              <a:rPr lang="da-DK" dirty="0">
                <a:solidFill>
                  <a:prstClr val="white"/>
                </a:solidFill>
                <a:latin typeface="Helvetica Light"/>
                <a:cs typeface="Helvetica"/>
              </a:rPr>
              <a:t>Visiterede til fleksjob</a:t>
            </a: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r>
              <a:rPr lang="da-DK" dirty="0">
                <a:solidFill>
                  <a:prstClr val="white"/>
                </a:solidFill>
                <a:latin typeface="Helvetica Light"/>
                <a:cs typeface="Helvetica"/>
              </a:rPr>
              <a:t>Førtidspensionister</a:t>
            </a: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lvl="0" defTabSz="342900">
              <a:spcBef>
                <a:spcPct val="20000"/>
              </a:spcBef>
            </a:pPr>
            <a:r>
              <a:rPr lang="da-DK" b="1" dirty="0">
                <a:solidFill>
                  <a:prstClr val="white"/>
                </a:solidFill>
                <a:latin typeface="Helvetica Light"/>
                <a:cs typeface="Helvetica"/>
              </a:rPr>
              <a:t>Behov for data på individniveau</a:t>
            </a:r>
          </a:p>
          <a:p>
            <a:pPr lvl="0" defTabSz="342900">
              <a:spcBef>
                <a:spcPct val="20000"/>
              </a:spcBef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  <a:p>
            <a:pPr marL="257175" lvl="0" indent="-257175" defTabSz="342900">
              <a:spcBef>
                <a:spcPct val="20000"/>
              </a:spcBef>
              <a:buFont typeface="Arial"/>
              <a:buChar char="•"/>
            </a:pPr>
            <a:endParaRPr lang="da-DK" sz="1050" dirty="0">
              <a:solidFill>
                <a:prstClr val="white"/>
              </a:solidFill>
              <a:latin typeface="Helvetica Ligh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34802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89014" y="1232329"/>
            <a:ext cx="5853083" cy="5541003"/>
          </a:xfrm>
        </p:spPr>
        <p:txBody>
          <a:bodyPr>
            <a:noAutofit/>
          </a:bodyPr>
          <a:lstStyle/>
          <a:p>
            <a:endParaRPr lang="da-DK" sz="1800" dirty="0">
              <a:solidFill>
                <a:schemeClr val="bg1"/>
              </a:solidFill>
              <a:latin typeface="Helvetica Light"/>
            </a:endParaRPr>
          </a:p>
          <a:p>
            <a:r>
              <a:rPr lang="da-DK" sz="2000" dirty="0">
                <a:solidFill>
                  <a:schemeClr val="bg1"/>
                </a:solidFill>
                <a:latin typeface="Helvetica Light"/>
              </a:rPr>
              <a:t>Børne- og Socialministeriets datastrategi</a:t>
            </a: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r>
              <a:rPr lang="da-DK" sz="2000" dirty="0">
                <a:solidFill>
                  <a:schemeClr val="bg1"/>
                </a:solidFill>
                <a:latin typeface="Helvetica Light"/>
              </a:rPr>
              <a:t>Typologi for lovende praksis på det specialiserede socialområde</a:t>
            </a: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r>
              <a:rPr lang="da-DK" sz="2000" dirty="0">
                <a:solidFill>
                  <a:schemeClr val="bg1"/>
                </a:solidFill>
                <a:latin typeface="Helvetica Light"/>
              </a:rPr>
              <a:t>Beskæftigelsesindikatorprojektet</a:t>
            </a: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r>
              <a:rPr lang="da-DK" sz="2000" dirty="0">
                <a:solidFill>
                  <a:schemeClr val="bg1"/>
                </a:solidFill>
                <a:latin typeface="Helvetica Light"/>
              </a:rPr>
              <a:t>Udenlandske erfaringer med registrering af funktionsnedsættelse i beskæftigelsesindsatsen </a:t>
            </a: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Projekterfaringer på handicapområdet, som f.eks.:</a:t>
            </a:r>
          </a:p>
          <a:p>
            <a:pPr lvl="0"/>
            <a:r>
              <a:rPr lang="da-DK" sz="2000" dirty="0">
                <a:solidFill>
                  <a:schemeClr val="bg1"/>
                </a:solidFill>
                <a:latin typeface="Helvetica Light"/>
              </a:rPr>
              <a:t>Klap</a:t>
            </a:r>
          </a:p>
          <a:p>
            <a:pPr lvl="0"/>
            <a:r>
              <a:rPr lang="da-DK" sz="2000" dirty="0">
                <a:solidFill>
                  <a:schemeClr val="bg1"/>
                </a:solidFill>
                <a:latin typeface="Helvetica Light"/>
              </a:rPr>
              <a:t>Mening og mestring</a:t>
            </a:r>
          </a:p>
          <a:p>
            <a:pPr lvl="0"/>
            <a:r>
              <a:rPr lang="da-DK" sz="2000" dirty="0">
                <a:solidFill>
                  <a:schemeClr val="bg1"/>
                </a:solidFill>
                <a:latin typeface="Helvetica Light"/>
              </a:rPr>
              <a:t>Nyt syn på fremtiden</a:t>
            </a:r>
          </a:p>
        </p:txBody>
      </p:sp>
      <p:sp>
        <p:nvSpPr>
          <p:cNvPr id="6" name="Rektangel 5"/>
          <p:cNvSpPr/>
          <p:nvPr/>
        </p:nvSpPr>
        <p:spPr>
          <a:xfrm>
            <a:off x="1645459" y="847418"/>
            <a:ext cx="5853083" cy="384911"/>
          </a:xfrm>
          <a:prstGeom prst="rect">
            <a:avLst/>
          </a:prstGeom>
          <a:solidFill>
            <a:srgbClr val="F266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a-DK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45459" y="963119"/>
            <a:ext cx="5905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sz="36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5. Hvor kan vi hente inspiration?</a:t>
            </a:r>
          </a:p>
        </p:txBody>
      </p:sp>
    </p:spTree>
    <p:extLst>
      <p:ext uri="{BB962C8B-B14F-4D97-AF65-F5344CB8AC3E}">
        <p14:creationId xmlns:p14="http://schemas.microsoft.com/office/powerpoint/2010/main" val="1945495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89015" y="1181059"/>
            <a:ext cx="6023967" cy="54906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a-DK" sz="1500" dirty="0">
              <a:solidFill>
                <a:schemeClr val="bg1"/>
              </a:solidFill>
              <a:latin typeface="Helvetica Light"/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Handicap kan ikke betragtes, som én samlet problematik i relation til beskæftigelse</a:t>
            </a:r>
          </a:p>
          <a:p>
            <a:endParaRPr lang="da-DK" sz="2000" dirty="0">
              <a:solidFill>
                <a:schemeClr val="bg1"/>
              </a:solidFill>
              <a:latin typeface="Helvetica Light"/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Der skal mere viden om, hvad der virker:</a:t>
            </a:r>
          </a:p>
          <a:p>
            <a:pPr lvl="0"/>
            <a:r>
              <a:rPr lang="da-DK" sz="2000" dirty="0">
                <a:solidFill>
                  <a:schemeClr val="bg1"/>
                </a:solidFill>
                <a:latin typeface="Helvetica Light"/>
              </a:rPr>
              <a:t>For mennesker med forskellige typer af funktionsnedsættelser</a:t>
            </a:r>
          </a:p>
          <a:p>
            <a:pPr lvl="0"/>
            <a:r>
              <a:rPr lang="da-DK" sz="2000" dirty="0">
                <a:solidFill>
                  <a:schemeClr val="bg1"/>
                </a:solidFill>
                <a:latin typeface="Helvetica Light"/>
              </a:rPr>
              <a:t>I alle målgrupper i beskæftigelsesindsatsen</a:t>
            </a: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 </a:t>
            </a: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  <a:latin typeface="Helvetica Light"/>
              </a:rPr>
              <a:t>Der er brug for:</a:t>
            </a:r>
          </a:p>
          <a:p>
            <a:pPr lvl="0"/>
            <a:r>
              <a:rPr lang="da-DK" sz="2000" dirty="0">
                <a:solidFill>
                  <a:schemeClr val="bg1"/>
                </a:solidFill>
                <a:latin typeface="Helvetica Light"/>
              </a:rPr>
              <a:t>Øget opmærksomhed om handicap tidligt i ledighedsforløbet</a:t>
            </a:r>
          </a:p>
          <a:p>
            <a:pPr lvl="0"/>
            <a:r>
              <a:rPr lang="da-DK" sz="2000" dirty="0">
                <a:solidFill>
                  <a:schemeClr val="bg1"/>
                </a:solidFill>
                <a:latin typeface="Helvetica Light"/>
              </a:rPr>
              <a:t>Bedre redskaber til at identificere og italesætte handicap</a:t>
            </a:r>
          </a:p>
          <a:p>
            <a:pPr lvl="0"/>
            <a:r>
              <a:rPr lang="da-DK" sz="2000" dirty="0">
                <a:solidFill>
                  <a:schemeClr val="bg1"/>
                </a:solidFill>
                <a:latin typeface="Helvetica Light"/>
              </a:rPr>
              <a:t>Datagrundlag på individniveau</a:t>
            </a:r>
          </a:p>
        </p:txBody>
      </p:sp>
      <p:sp>
        <p:nvSpPr>
          <p:cNvPr id="6" name="Rektangel 5"/>
          <p:cNvSpPr/>
          <p:nvPr/>
        </p:nvSpPr>
        <p:spPr>
          <a:xfrm>
            <a:off x="1633382" y="796148"/>
            <a:ext cx="2619736" cy="384911"/>
          </a:xfrm>
          <a:prstGeom prst="rect">
            <a:avLst/>
          </a:prstGeom>
          <a:solidFill>
            <a:srgbClr val="F266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a-DK" sz="135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57536" y="864788"/>
            <a:ext cx="2595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a-DK" sz="3600" b="1" cap="all" baseline="30000" dirty="0">
                <a:solidFill>
                  <a:prstClr val="white"/>
                </a:solidFill>
                <a:latin typeface="Helvetica"/>
                <a:cs typeface="Helvetica"/>
              </a:rPr>
              <a:t>6. Konklusion</a:t>
            </a:r>
          </a:p>
        </p:txBody>
      </p:sp>
    </p:spTree>
    <p:extLst>
      <p:ext uri="{BB962C8B-B14F-4D97-AF65-F5344CB8AC3E}">
        <p14:creationId xmlns:p14="http://schemas.microsoft.com/office/powerpoint/2010/main" val="2251640644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228</Words>
  <Application>Microsoft Office PowerPoint</Application>
  <PresentationFormat>Skærmshow (4:3)</PresentationFormat>
  <Paragraphs>106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Helvetica Light</vt:lpstr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MeyerBukdahl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Simone Kaae Pedersen</dc:creator>
  <cp:lastModifiedBy>Sine Cecilie Frederiksen</cp:lastModifiedBy>
  <cp:revision>108</cp:revision>
  <cp:lastPrinted>2018-01-11T14:42:46Z</cp:lastPrinted>
  <dcterms:created xsi:type="dcterms:W3CDTF">2018-01-08T12:36:01Z</dcterms:created>
  <dcterms:modified xsi:type="dcterms:W3CDTF">2018-01-19T08:21:12Z</dcterms:modified>
</cp:coreProperties>
</file>