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5143500" type="screen16x9"/>
  <p:notesSz cx="6858000" cy="9144000"/>
  <p:defaultTextStyle>
    <a:lvl1pPr marL="0" algn="l" rtl="0" latinLnBrk="0">
      <a:defRPr lang="da-DK" sz="1800" kern="1200">
        <a:solidFill>
          <a:schemeClr val="tx1"/>
        </a:solidFill>
        <a:latin typeface="+mn-lt"/>
        <a:ea typeface="+mn-ea"/>
        <a:cs typeface="+mn-cs"/>
      </a:defRPr>
    </a:lvl1pPr>
    <a:lvl2pPr marL="457200" algn="l" rtl="0" latinLnBrk="0">
      <a:defRPr lang="da-DK" sz="1800" kern="1200">
        <a:solidFill>
          <a:schemeClr val="tx1"/>
        </a:solidFill>
        <a:latin typeface="+mn-lt"/>
        <a:ea typeface="+mn-ea"/>
        <a:cs typeface="+mn-cs"/>
      </a:defRPr>
    </a:lvl2pPr>
    <a:lvl3pPr marL="914400" algn="l" rtl="0" latinLnBrk="0">
      <a:defRPr lang="da-DK" sz="1800" kern="1200">
        <a:solidFill>
          <a:schemeClr val="tx1"/>
        </a:solidFill>
        <a:latin typeface="+mn-lt"/>
        <a:ea typeface="+mn-ea"/>
        <a:cs typeface="+mn-cs"/>
      </a:defRPr>
    </a:lvl3pPr>
    <a:lvl4pPr marL="1371600" algn="l" rtl="0" latinLnBrk="0">
      <a:defRPr lang="da-DK" sz="1800" kern="1200">
        <a:solidFill>
          <a:schemeClr val="tx1"/>
        </a:solidFill>
        <a:latin typeface="+mn-lt"/>
        <a:ea typeface="+mn-ea"/>
        <a:cs typeface="+mn-cs"/>
      </a:defRPr>
    </a:lvl4pPr>
    <a:lvl5pPr marL="1828800" algn="l" rtl="0" latinLnBrk="0">
      <a:defRPr lang="da-DK" sz="1800" kern="1200">
        <a:solidFill>
          <a:schemeClr val="tx1"/>
        </a:solidFill>
        <a:latin typeface="+mn-lt"/>
        <a:ea typeface="+mn-ea"/>
        <a:cs typeface="+mn-cs"/>
      </a:defRPr>
    </a:lvl5pPr>
    <a:lvl6pPr marL="2286000" algn="l" rtl="0" latinLnBrk="0">
      <a:defRPr lang="da-DK" sz="1800" kern="1200">
        <a:solidFill>
          <a:schemeClr val="tx1"/>
        </a:solidFill>
        <a:latin typeface="+mn-lt"/>
        <a:ea typeface="+mn-ea"/>
        <a:cs typeface="+mn-cs"/>
      </a:defRPr>
    </a:lvl6pPr>
    <a:lvl7pPr marL="2743200" algn="l" rtl="0" latinLnBrk="0">
      <a:defRPr lang="da-DK" sz="1800" kern="1200">
        <a:solidFill>
          <a:schemeClr val="tx1"/>
        </a:solidFill>
        <a:latin typeface="+mn-lt"/>
        <a:ea typeface="+mn-ea"/>
        <a:cs typeface="+mn-cs"/>
      </a:defRPr>
    </a:lvl7pPr>
    <a:lvl8pPr marL="3200400" algn="l" rtl="0" latinLnBrk="0">
      <a:defRPr lang="da-DK" sz="1800" kern="1200">
        <a:solidFill>
          <a:schemeClr val="tx1"/>
        </a:solidFill>
        <a:latin typeface="+mn-lt"/>
        <a:ea typeface="+mn-ea"/>
        <a:cs typeface="+mn-cs"/>
      </a:defRPr>
    </a:lvl8pPr>
    <a:lvl9pPr marL="3657600" algn="l" rtl="0" latinLnBrk="0">
      <a:defRPr lang="da-DK"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7621" autoAdjust="0"/>
  </p:normalViewPr>
  <p:slideViewPr>
    <p:cSldViewPr>
      <p:cViewPr varScale="1">
        <p:scale>
          <a:sx n="135" d="100"/>
          <a:sy n="135" d="100"/>
        </p:scale>
        <p:origin x="412" y="7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lang="da-DK" sz="1200"/>
            </a:lvl1pPr>
            <a:extLst/>
          </a:lstStyle>
          <a:p>
            <a:endParaRPr lang="da-DK"/>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lang="da-DK" sz="1200"/>
            </a:lvl1pPr>
            <a:extLst/>
          </a:lstStyle>
          <a:p>
            <a:fld id="{A8ADFD5B-A66C-449C-B6E8-FB716D07777D}" type="datetimeFigureOut">
              <a:pPr/>
              <a:t>20-12-2017</a:t>
            </a:fld>
            <a:endParaRPr lang="da-DK"/>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p>
            <a:endParaRPr lang="da-DK"/>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da-DK"/>
              <a:t>Klik for at redigere teksttypografi i masteren</a:t>
            </a:r>
          </a:p>
          <a:p>
            <a:pPr lvl="1"/>
            <a:r>
              <a:rPr lang="da-DK"/>
              <a:t>Andet niveau</a:t>
            </a:r>
          </a:p>
          <a:p>
            <a:pPr lvl="2"/>
            <a:r>
              <a:rPr lang="da-DK"/>
              <a:t>Tredje niveau</a:t>
            </a:r>
          </a:p>
          <a:p>
            <a:pPr lvl="3"/>
            <a:r>
              <a:rPr lang="da-DK"/>
              <a:t>Fjerde niveau</a:t>
            </a:r>
          </a:p>
          <a:p>
            <a:pPr lvl="4"/>
            <a:r>
              <a:rPr lang="da-DK"/>
              <a:t>Femte niveau</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lang="da-DK" sz="1200"/>
            </a:lvl1pPr>
            <a:extLst/>
          </a:lstStyle>
          <a:p>
            <a:endParaRPr lang="da-D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da-DK" sz="1200"/>
            </a:lvl1pPr>
            <a:extLst/>
          </a:lstStyle>
          <a:p>
            <a:fld id="{CA5D3BF3-D352-46FC-8343-31F56E6730EA}" type="slidenum">
              <a:pPr/>
              <a:t>‹#›</a:t>
            </a:fld>
            <a:endParaRPr lang="da-DK"/>
          </a:p>
        </p:txBody>
      </p:sp>
    </p:spTree>
  </p:cSld>
  <p:clrMap bg1="lt1" tx1="dk1" bg2="lt2" tx2="dk2" accent1="accent1" accent2="accent2" accent3="accent3" accent4="accent4" accent5="accent5" accent6="accent6" hlink="hlink" folHlink="folHlink"/>
  <p:notesStyle>
    <a:lvl1pPr marL="0" algn="l" rtl="0" latinLnBrk="0">
      <a:defRPr lang="da-DK" sz="1200" kern="1200">
        <a:solidFill>
          <a:schemeClr val="tx1"/>
        </a:solidFill>
        <a:latin typeface="+mn-lt"/>
        <a:ea typeface="+mn-ea"/>
        <a:cs typeface="+mn-cs"/>
      </a:defRPr>
    </a:lvl1pPr>
    <a:lvl2pPr marL="457200" algn="l" rtl="0" latinLnBrk="0">
      <a:defRPr lang="da-DK" sz="1200" kern="1200">
        <a:solidFill>
          <a:schemeClr val="tx1"/>
        </a:solidFill>
        <a:latin typeface="+mn-lt"/>
        <a:ea typeface="+mn-ea"/>
        <a:cs typeface="+mn-cs"/>
      </a:defRPr>
    </a:lvl2pPr>
    <a:lvl3pPr marL="914400" algn="l" rtl="0" latinLnBrk="0">
      <a:defRPr lang="da-DK" sz="1200" kern="1200">
        <a:solidFill>
          <a:schemeClr val="tx1"/>
        </a:solidFill>
        <a:latin typeface="+mn-lt"/>
        <a:ea typeface="+mn-ea"/>
        <a:cs typeface="+mn-cs"/>
      </a:defRPr>
    </a:lvl3pPr>
    <a:lvl4pPr marL="1371600" algn="l" rtl="0" latinLnBrk="0">
      <a:defRPr lang="da-DK" sz="1200" kern="1200">
        <a:solidFill>
          <a:schemeClr val="tx1"/>
        </a:solidFill>
        <a:latin typeface="+mn-lt"/>
        <a:ea typeface="+mn-ea"/>
        <a:cs typeface="+mn-cs"/>
      </a:defRPr>
    </a:lvl4pPr>
    <a:lvl5pPr marL="1828800" algn="l" rtl="0" latinLnBrk="0">
      <a:defRPr lang="da-DK" sz="1200" kern="1200">
        <a:solidFill>
          <a:schemeClr val="tx1"/>
        </a:solidFill>
        <a:latin typeface="+mn-lt"/>
        <a:ea typeface="+mn-ea"/>
        <a:cs typeface="+mn-cs"/>
      </a:defRPr>
    </a:lvl5pPr>
    <a:lvl6pPr marL="2286000" algn="l" rtl="0" latinLnBrk="0">
      <a:defRPr lang="da-DK" sz="1200" kern="1200">
        <a:solidFill>
          <a:schemeClr val="tx1"/>
        </a:solidFill>
        <a:latin typeface="+mn-lt"/>
        <a:ea typeface="+mn-ea"/>
        <a:cs typeface="+mn-cs"/>
      </a:defRPr>
    </a:lvl6pPr>
    <a:lvl7pPr marL="2743200" algn="l" rtl="0" latinLnBrk="0">
      <a:defRPr lang="da-DK" sz="1200" kern="1200">
        <a:solidFill>
          <a:schemeClr val="tx1"/>
        </a:solidFill>
        <a:latin typeface="+mn-lt"/>
        <a:ea typeface="+mn-ea"/>
        <a:cs typeface="+mn-cs"/>
      </a:defRPr>
    </a:lvl7pPr>
    <a:lvl8pPr marL="3200400" algn="l" rtl="0" latinLnBrk="0">
      <a:defRPr lang="da-DK" sz="1200" kern="1200">
        <a:solidFill>
          <a:schemeClr val="tx1"/>
        </a:solidFill>
        <a:latin typeface="+mn-lt"/>
        <a:ea typeface="+mn-ea"/>
        <a:cs typeface="+mn-cs"/>
      </a:defRPr>
    </a:lvl8pPr>
    <a:lvl9pPr marL="3657600" algn="l" rtl="0" latinLnBrk="0">
      <a:defRPr lang="da-DK"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1</a:t>
            </a:fld>
            <a:endParaRPr lang="da-D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10</a:t>
            </a:fld>
            <a:endParaRPr lang="da-DK"/>
          </a:p>
        </p:txBody>
      </p:sp>
    </p:spTree>
    <p:extLst>
      <p:ext uri="{BB962C8B-B14F-4D97-AF65-F5344CB8AC3E}">
        <p14:creationId xmlns:p14="http://schemas.microsoft.com/office/powerpoint/2010/main" val="16909104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11</a:t>
            </a:fld>
            <a:endParaRPr lang="da-DK"/>
          </a:p>
        </p:txBody>
      </p:sp>
    </p:spTree>
    <p:extLst>
      <p:ext uri="{BB962C8B-B14F-4D97-AF65-F5344CB8AC3E}">
        <p14:creationId xmlns:p14="http://schemas.microsoft.com/office/powerpoint/2010/main" val="3848394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12</a:t>
            </a:fld>
            <a:endParaRPr lang="da-DK"/>
          </a:p>
        </p:txBody>
      </p:sp>
    </p:spTree>
    <p:extLst>
      <p:ext uri="{BB962C8B-B14F-4D97-AF65-F5344CB8AC3E}">
        <p14:creationId xmlns:p14="http://schemas.microsoft.com/office/powerpoint/2010/main" val="2097413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13</a:t>
            </a:fld>
            <a:endParaRPr lang="da-DK"/>
          </a:p>
        </p:txBody>
      </p:sp>
    </p:spTree>
    <p:extLst>
      <p:ext uri="{BB962C8B-B14F-4D97-AF65-F5344CB8AC3E}">
        <p14:creationId xmlns:p14="http://schemas.microsoft.com/office/powerpoint/2010/main" val="1592598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14</a:t>
            </a:fld>
            <a:endParaRPr lang="da-DK"/>
          </a:p>
        </p:txBody>
      </p:sp>
    </p:spTree>
    <p:extLst>
      <p:ext uri="{BB962C8B-B14F-4D97-AF65-F5344CB8AC3E}">
        <p14:creationId xmlns:p14="http://schemas.microsoft.com/office/powerpoint/2010/main" val="18487237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15</a:t>
            </a:fld>
            <a:endParaRPr lang="da-DK"/>
          </a:p>
        </p:txBody>
      </p:sp>
    </p:spTree>
    <p:extLst>
      <p:ext uri="{BB962C8B-B14F-4D97-AF65-F5344CB8AC3E}">
        <p14:creationId xmlns:p14="http://schemas.microsoft.com/office/powerpoint/2010/main" val="3406259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16</a:t>
            </a:fld>
            <a:endParaRPr lang="da-DK"/>
          </a:p>
        </p:txBody>
      </p:sp>
    </p:spTree>
    <p:extLst>
      <p:ext uri="{BB962C8B-B14F-4D97-AF65-F5344CB8AC3E}">
        <p14:creationId xmlns:p14="http://schemas.microsoft.com/office/powerpoint/2010/main" val="10142609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17</a:t>
            </a:fld>
            <a:endParaRPr lang="da-DK"/>
          </a:p>
        </p:txBody>
      </p:sp>
    </p:spTree>
    <p:extLst>
      <p:ext uri="{BB962C8B-B14F-4D97-AF65-F5344CB8AC3E}">
        <p14:creationId xmlns:p14="http://schemas.microsoft.com/office/powerpoint/2010/main" val="19524520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18</a:t>
            </a:fld>
            <a:endParaRPr lang="da-DK"/>
          </a:p>
        </p:txBody>
      </p:sp>
    </p:spTree>
    <p:extLst>
      <p:ext uri="{BB962C8B-B14F-4D97-AF65-F5344CB8AC3E}">
        <p14:creationId xmlns:p14="http://schemas.microsoft.com/office/powerpoint/2010/main" val="11252799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19</a:t>
            </a:fld>
            <a:endParaRPr lang="da-DK"/>
          </a:p>
        </p:txBody>
      </p:sp>
    </p:spTree>
    <p:extLst>
      <p:ext uri="{BB962C8B-B14F-4D97-AF65-F5344CB8AC3E}">
        <p14:creationId xmlns:p14="http://schemas.microsoft.com/office/powerpoint/2010/main" val="2338317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2</a:t>
            </a:fld>
            <a:endParaRPr lang="da-DK"/>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20</a:t>
            </a:fld>
            <a:endParaRPr lang="da-DK"/>
          </a:p>
        </p:txBody>
      </p:sp>
    </p:spTree>
    <p:extLst>
      <p:ext uri="{BB962C8B-B14F-4D97-AF65-F5344CB8AC3E}">
        <p14:creationId xmlns:p14="http://schemas.microsoft.com/office/powerpoint/2010/main" val="32476972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21</a:t>
            </a:fld>
            <a:endParaRPr lang="da-DK"/>
          </a:p>
        </p:txBody>
      </p:sp>
    </p:spTree>
    <p:extLst>
      <p:ext uri="{BB962C8B-B14F-4D97-AF65-F5344CB8AC3E}">
        <p14:creationId xmlns:p14="http://schemas.microsoft.com/office/powerpoint/2010/main" val="397395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3</a:t>
            </a:fld>
            <a:endParaRPr lang="da-DK"/>
          </a:p>
        </p:txBody>
      </p:sp>
    </p:spTree>
    <p:extLst>
      <p:ext uri="{BB962C8B-B14F-4D97-AF65-F5344CB8AC3E}">
        <p14:creationId xmlns:p14="http://schemas.microsoft.com/office/powerpoint/2010/main" val="2551640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4</a:t>
            </a:fld>
            <a:endParaRPr lang="da-DK"/>
          </a:p>
        </p:txBody>
      </p:sp>
    </p:spTree>
    <p:extLst>
      <p:ext uri="{BB962C8B-B14F-4D97-AF65-F5344CB8AC3E}">
        <p14:creationId xmlns:p14="http://schemas.microsoft.com/office/powerpoint/2010/main" val="2339103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5</a:t>
            </a:fld>
            <a:endParaRPr lang="da-DK"/>
          </a:p>
        </p:txBody>
      </p:sp>
    </p:spTree>
    <p:extLst>
      <p:ext uri="{BB962C8B-B14F-4D97-AF65-F5344CB8AC3E}">
        <p14:creationId xmlns:p14="http://schemas.microsoft.com/office/powerpoint/2010/main" val="1017233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6</a:t>
            </a:fld>
            <a:endParaRPr lang="da-DK"/>
          </a:p>
        </p:txBody>
      </p:sp>
    </p:spTree>
    <p:extLst>
      <p:ext uri="{BB962C8B-B14F-4D97-AF65-F5344CB8AC3E}">
        <p14:creationId xmlns:p14="http://schemas.microsoft.com/office/powerpoint/2010/main" val="2643678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7</a:t>
            </a:fld>
            <a:endParaRPr lang="da-DK"/>
          </a:p>
        </p:txBody>
      </p:sp>
    </p:spTree>
    <p:extLst>
      <p:ext uri="{BB962C8B-B14F-4D97-AF65-F5344CB8AC3E}">
        <p14:creationId xmlns:p14="http://schemas.microsoft.com/office/powerpoint/2010/main" val="776415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8</a:t>
            </a:fld>
            <a:endParaRPr lang="da-DK"/>
          </a:p>
        </p:txBody>
      </p:sp>
    </p:spTree>
    <p:extLst>
      <p:ext uri="{BB962C8B-B14F-4D97-AF65-F5344CB8AC3E}">
        <p14:creationId xmlns:p14="http://schemas.microsoft.com/office/powerpoint/2010/main" val="3455696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da-DK"/>
          </a:p>
        </p:txBody>
      </p:sp>
      <p:sp>
        <p:nvSpPr>
          <p:cNvPr id="4" name="Rectangle 3"/>
          <p:cNvSpPr>
            <a:spLocks noGrp="1"/>
          </p:cNvSpPr>
          <p:nvPr>
            <p:ph type="sldNum" sz="quarter" idx="10"/>
          </p:nvPr>
        </p:nvSpPr>
        <p:spPr/>
        <p:txBody>
          <a:bodyPr/>
          <a:lstStyle/>
          <a:p>
            <a:fld id="{CA5D3BF3-D352-46FC-8343-31F56E6730EA}" type="slidenum">
              <a:rPr lang="da-DK" smtClean="0"/>
              <a:pPr/>
              <a:t>9</a:t>
            </a:fld>
            <a:endParaRPr lang="da-DK"/>
          </a:p>
        </p:txBody>
      </p:sp>
    </p:spTree>
    <p:extLst>
      <p:ext uri="{BB962C8B-B14F-4D97-AF65-F5344CB8AC3E}">
        <p14:creationId xmlns:p14="http://schemas.microsoft.com/office/powerpoint/2010/main" val="3439429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eldias">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9" name="Subtitle 8"/>
          <p:cNvSpPr>
            <a:spLocks noGrp="1"/>
          </p:cNvSpPr>
          <p:nvPr>
            <p:ph type="subTitle" idx="1"/>
          </p:nvPr>
        </p:nvSpPr>
        <p:spPr>
          <a:xfrm>
            <a:off x="2362200" y="4537528"/>
            <a:ext cx="6515100" cy="514350"/>
          </a:xfrm>
        </p:spPr>
        <p:txBody>
          <a:bodyPr anchor="ctr"/>
          <a:lstStyle>
            <a:lvl1pPr marL="0" indent="0" algn="l" eaLnBrk="1" latinLnBrk="0" hangingPunct="1">
              <a:buNone/>
              <a:defRPr kumimoji="0" lang="da-DK" sz="2800">
                <a:solidFill>
                  <a:srgbClr val="FFFFFF"/>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lang="da-DK"/>
              <a:t>Klik for at redigere undertiteltypografien i masteren</a:t>
            </a:r>
            <a:endParaRPr/>
          </a:p>
        </p:txBody>
      </p:sp>
      <p:sp>
        <p:nvSpPr>
          <p:cNvPr id="28" name="Date Placeholder 27"/>
          <p:cNvSpPr>
            <a:spLocks noGrp="1"/>
          </p:cNvSpPr>
          <p:nvPr>
            <p:ph type="dt" sz="half" idx="10"/>
          </p:nvPr>
        </p:nvSpPr>
        <p:spPr>
          <a:xfrm>
            <a:off x="76200" y="4551524"/>
            <a:ext cx="2057400" cy="514350"/>
          </a:xfrm>
        </p:spPr>
        <p:txBody>
          <a:bodyPr>
            <a:noAutofit/>
          </a:bodyPr>
          <a:lstStyle>
            <a:lvl1pPr algn="ctr" eaLnBrk="1" latinLnBrk="0" hangingPunct="1">
              <a:defRPr kumimoji="0" lang="da-DK" sz="2000">
                <a:solidFill>
                  <a:srgbClr val="FFFFFF"/>
                </a:solidFill>
              </a:defRPr>
            </a:lvl1pPr>
            <a:extLst/>
          </a:lstStyle>
          <a:p>
            <a:pPr algn="ctr"/>
            <a:fld id="{8C1A6252-7B2B-4F62-9531-55E56E131903}" type="datetime1">
              <a:rPr kumimoji="0" lang="da-DK" smtClean="0">
                <a:solidFill>
                  <a:srgbClr val="FFFFFF"/>
                </a:solidFill>
              </a:rPr>
              <a:t>20-12-2017</a:t>
            </a:fld>
            <a:endParaRPr kumimoji="0" lang="da-DK" sz="200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eaLnBrk="1" latinLnBrk="0" hangingPunct="1">
              <a:defRPr kumimoji="0" lang="da-DK">
                <a:solidFill>
                  <a:schemeClr val="tx2"/>
                </a:solidFill>
              </a:defRPr>
            </a:lvl1pPr>
            <a:extLst/>
          </a:lstStyle>
          <a:p>
            <a:pPr algn="r"/>
            <a:endParaRPr kumimoji="0" lang="da-DK">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eaLnBrk="1" latinLnBrk="0" hangingPunct="1">
              <a:defRPr kumimoji="0" lang="da-DK">
                <a:solidFill>
                  <a:schemeClr val="tx2"/>
                </a:solidFill>
              </a:defRPr>
            </a:lvl1pPr>
            <a:extLst/>
          </a:lstStyle>
          <a:p>
            <a:fld id="{8F82E0A0-C266-4798-8C8F-B9F91E9DA37E}" type="slidenum">
              <a:rPr kumimoji="0" lang="da-DK">
                <a:solidFill>
                  <a:schemeClr val="tx2"/>
                </a:solidFill>
              </a:rPr>
              <a:pPr/>
              <a:t>‹#›</a:t>
            </a:fld>
            <a:endParaRPr kumimoji="0" lang="da-DK">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eaLnBrk="1" latinLnBrk="0" hangingPunct="1">
              <a:defRPr kumimoji="0" lang="da-DK" cap="all" baseline="0"/>
            </a:lvl1pPr>
            <a:extLst/>
          </a:lstStyle>
          <a:p>
            <a:pPr eaLnBrk="1" latinLnBrk="0" hangingPunct="1"/>
            <a:r>
              <a:rPr lang="da-DK"/>
              <a:t>Klik for at redigere i master</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rugerdefineret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pPr eaLnBrk="1" latinLnBrk="0" hangingPunct="1"/>
            <a:r>
              <a:rPr lang="da-DK"/>
              <a:t>Klik for at redigere i master</a:t>
            </a:r>
            <a:endParaRPr/>
          </a:p>
        </p:txBody>
      </p:sp>
      <p:sp>
        <p:nvSpPr>
          <p:cNvPr id="3" name="Rectangle 2"/>
          <p:cNvSpPr>
            <a:spLocks noGrp="1"/>
          </p:cNvSpPr>
          <p:nvPr>
            <p:ph type="dt" sz="half" idx="10"/>
          </p:nvPr>
        </p:nvSpPr>
        <p:spPr/>
        <p:txBody>
          <a:bodyPr/>
          <a:lstStyle/>
          <a:p>
            <a:fld id="{3CA6A404-3CB5-4A09-9B68-C47BBE0075B3}" type="datetime1">
              <a:rPr lang="da-DK" smtClean="0"/>
              <a:t>20-12-2017</a:t>
            </a:fld>
            <a:endParaRPr kumimoji="0" lang="da-DK"/>
          </a:p>
        </p:txBody>
      </p:sp>
      <p:sp>
        <p:nvSpPr>
          <p:cNvPr id="4" name="Rectangle 3"/>
          <p:cNvSpPr>
            <a:spLocks noGrp="1"/>
          </p:cNvSpPr>
          <p:nvPr>
            <p:ph type="ftr" sz="quarter" idx="11"/>
          </p:nvPr>
        </p:nvSpPr>
        <p:spPr/>
        <p:txBody>
          <a:bodyPr/>
          <a:lstStyle/>
          <a:p>
            <a:endParaRPr kumimoji="0" lang="da-DK"/>
          </a:p>
        </p:txBody>
      </p:sp>
      <p:sp>
        <p:nvSpPr>
          <p:cNvPr id="5" name="Rectangle 4"/>
          <p:cNvSpPr>
            <a:spLocks noGrp="1"/>
          </p:cNvSpPr>
          <p:nvPr>
            <p:ph type="sldNum" sz="quarter" idx="12"/>
          </p:nvPr>
        </p:nvSpPr>
        <p:spPr/>
        <p:txBody>
          <a:bodyPr/>
          <a:lstStyle/>
          <a:p>
            <a:pPr algn="ctr"/>
            <a:fld id="{8F82E0A0-C266-4798-8C8F-B9F91E9DA37E}" type="slidenum">
              <a:rPr kumimoji="0" lang="da-DK" sz="1400" b="1">
                <a:solidFill>
                  <a:srgbClr val="FFFFFF"/>
                </a:solidFill>
              </a:rPr>
              <a:pPr algn="ctr"/>
              <a:t>‹#›</a:t>
            </a:fld>
            <a:endParaRPr kumimoji="0" lang="da-DK"/>
          </a:p>
        </p:txBody>
      </p:sp>
      <p:sp>
        <p:nvSpPr>
          <p:cNvPr id="7" name="Rectangle 6"/>
          <p:cNvSpPr>
            <a:spLocks noGrp="1"/>
          </p:cNvSpPr>
          <p:nvPr>
            <p:ph sz="quarter" idx="13"/>
          </p:nvPr>
        </p:nvSpPr>
        <p:spPr>
          <a:xfrm>
            <a:off x="609600" y="1352550"/>
            <a:ext cx="8153400" cy="3276600"/>
          </a:xfrm>
        </p:spPr>
        <p:txBody>
          <a:bodyPr/>
          <a:lstStyle/>
          <a:p>
            <a:pPr lvl="0" eaLnBrk="1" latinLnBrk="0" hangingPunct="1"/>
            <a:r>
              <a:rPr lang="da-DK"/>
              <a:t>Rediger typografien i masterens</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eaLnBrk="1" latinLnBrk="0" hangingPunct="1">
              <a:buNone/>
              <a:defRPr kumimoji="0" lang="da-DK" sz="2800">
                <a:solidFill>
                  <a:schemeClr val="tx2"/>
                </a:solidFill>
              </a:defRPr>
            </a:lvl1pPr>
            <a:lvl2pPr eaLnBrk="1" latinLnBrk="0" hangingPunct="1">
              <a:buNone/>
              <a:defRPr kumimoji="0" lang="da-DK" sz="1800">
                <a:solidFill>
                  <a:schemeClr val="tx1">
                    <a:tint val="75000"/>
                  </a:schemeClr>
                </a:solidFill>
              </a:defRPr>
            </a:lvl2pPr>
            <a:lvl3pPr eaLnBrk="1" latinLnBrk="0" hangingPunct="1">
              <a:buNone/>
              <a:defRPr kumimoji="0" lang="da-DK" sz="1600">
                <a:solidFill>
                  <a:schemeClr val="tx1">
                    <a:tint val="75000"/>
                  </a:schemeClr>
                </a:solidFill>
              </a:defRPr>
            </a:lvl3pPr>
            <a:lvl4pPr eaLnBrk="1" latinLnBrk="0" hangingPunct="1">
              <a:buNone/>
              <a:defRPr kumimoji="0" lang="da-DK" sz="1400">
                <a:solidFill>
                  <a:schemeClr val="tx1">
                    <a:tint val="75000"/>
                  </a:schemeClr>
                </a:solidFill>
              </a:defRPr>
            </a:lvl4pPr>
            <a:lvl5pPr eaLnBrk="1" latinLnBrk="0" hangingPunct="1">
              <a:buNone/>
              <a:defRPr kumimoji="0" lang="da-DK" sz="1400">
                <a:solidFill>
                  <a:schemeClr val="tx1">
                    <a:tint val="75000"/>
                  </a:schemeClr>
                </a:solidFill>
              </a:defRPr>
            </a:lvl5pPr>
            <a:extLst/>
          </a:lstStyle>
          <a:p>
            <a:pPr lvl="0" eaLnBrk="1" latinLnBrk="0" hangingPunct="1"/>
            <a:r>
              <a:rPr lang="da-DK"/>
              <a:t>Rediger typografien i masterens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2" name="Title 1"/>
          <p:cNvSpPr>
            <a:spLocks noGrp="1"/>
          </p:cNvSpPr>
          <p:nvPr>
            <p:ph type="title" hasCustomPrompt="1"/>
          </p:nvPr>
        </p:nvSpPr>
        <p:spPr>
          <a:xfrm>
            <a:off x="1371600" y="1200150"/>
            <a:ext cx="7620000" cy="742950"/>
          </a:xfrm>
        </p:spPr>
        <p:txBody>
          <a:bodyPr/>
          <a:lstStyle>
            <a:lvl1pPr algn="l" eaLnBrk="1" latinLnBrk="0" hangingPunct="1">
              <a:buNone/>
              <a:defRPr kumimoji="0" lang="da-DK" sz="4400" b="0" cap="none">
                <a:solidFill>
                  <a:srgbClr val="FFFFFF"/>
                </a:solidFill>
              </a:defRPr>
            </a:lvl1pPr>
            <a:extLst/>
          </a:lstStyle>
          <a:p>
            <a:r>
              <a:rPr kumimoji="0" lang="da-DK"/>
              <a:t>Klik for at redigere titeltypografi i masteren.</a:t>
            </a:r>
          </a:p>
        </p:txBody>
      </p:sp>
      <p:sp>
        <p:nvSpPr>
          <p:cNvPr id="12" name="Date Placeholder 11"/>
          <p:cNvSpPr>
            <a:spLocks noGrp="1"/>
          </p:cNvSpPr>
          <p:nvPr>
            <p:ph type="dt" sz="half" idx="10"/>
          </p:nvPr>
        </p:nvSpPr>
        <p:spPr/>
        <p:txBody>
          <a:bodyPr/>
          <a:lstStyle/>
          <a:p>
            <a:fld id="{EBB75F70-A52E-4F0B-A895-ECF68833452D}" type="datetime1">
              <a:rPr lang="da-DK" smtClean="0"/>
              <a:t>20-12-2017</a:t>
            </a:fld>
            <a:endParaRPr kumimoji="0" lang="da-DK"/>
          </a:p>
        </p:txBody>
      </p:sp>
      <p:sp>
        <p:nvSpPr>
          <p:cNvPr id="13" name="Slide Number Placeholder 12"/>
          <p:cNvSpPr>
            <a:spLocks noGrp="1"/>
          </p:cNvSpPr>
          <p:nvPr>
            <p:ph type="sldNum" sz="quarter" idx="11"/>
          </p:nvPr>
        </p:nvSpPr>
        <p:spPr>
          <a:xfrm>
            <a:off x="0" y="1314450"/>
            <a:ext cx="1295400" cy="526257"/>
          </a:xfrm>
        </p:spPr>
        <p:txBody>
          <a:bodyPr>
            <a:noAutofit/>
          </a:bodyPr>
          <a:lstStyle>
            <a:lvl1pPr eaLnBrk="1" latinLnBrk="0" hangingPunct="1">
              <a:defRPr kumimoji="0" lang="da-DK" sz="2400">
                <a:solidFill>
                  <a:srgbClr val="FFFFFF"/>
                </a:solidFill>
              </a:defRPr>
            </a:lvl1pPr>
            <a:extLst/>
          </a:lstStyle>
          <a:p>
            <a:pPr algn="ctr"/>
            <a:fld id="{8F82E0A0-C266-4798-8C8F-B9F91E9DA37E}" type="slidenum">
              <a:rPr kumimoji="0" lang="da-DK" sz="2400" b="1">
                <a:solidFill>
                  <a:srgbClr val="FFFFFF"/>
                </a:solidFill>
              </a:rPr>
              <a:pPr algn="ctr"/>
              <a:t>‹#›</a:t>
            </a:fld>
            <a:endParaRPr kumimoji="0" lang="da-DK" sz="2400">
              <a:solidFill>
                <a:srgbClr val="FFFFFF"/>
              </a:solidFill>
            </a:endParaRPr>
          </a:p>
        </p:txBody>
      </p:sp>
      <p:sp>
        <p:nvSpPr>
          <p:cNvPr id="14" name="Footer Placeholder 13"/>
          <p:cNvSpPr>
            <a:spLocks noGrp="1"/>
          </p:cNvSpPr>
          <p:nvPr>
            <p:ph type="ftr" sz="quarter" idx="12"/>
          </p:nvPr>
        </p:nvSpPr>
        <p:spPr/>
        <p:txBody>
          <a:bodyPr/>
          <a:lstStyle/>
          <a:p>
            <a:endParaRPr kumimoji="0" lang="da-DK"/>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da-DK"/>
              <a:t>Klik for at redigere i master</a:t>
            </a:r>
            <a:endParaRPr/>
          </a:p>
        </p:txBody>
      </p:sp>
      <p:sp>
        <p:nvSpPr>
          <p:cNvPr id="9" name="Content Placeholder 8"/>
          <p:cNvSpPr>
            <a:spLocks noGrp="1"/>
          </p:cNvSpPr>
          <p:nvPr>
            <p:ph sz="quarter" idx="13"/>
          </p:nvPr>
        </p:nvSpPr>
        <p:spPr>
          <a:xfrm>
            <a:off x="609600" y="1352551"/>
            <a:ext cx="3886200" cy="3268624"/>
          </a:xfrm>
        </p:spPr>
        <p:txBody>
          <a:bodyPr/>
          <a:lstStyle/>
          <a:p>
            <a:pPr lvl="0" eaLnBrk="1" latinLnBrk="0" hangingPunct="1"/>
            <a:r>
              <a:rPr lang="da-DK"/>
              <a:t>Rediger typografien i masterens</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a:p>
        </p:txBody>
      </p:sp>
      <p:sp>
        <p:nvSpPr>
          <p:cNvPr id="11" name="Content Placeholder 10"/>
          <p:cNvSpPr>
            <a:spLocks noGrp="1"/>
          </p:cNvSpPr>
          <p:nvPr>
            <p:ph sz="quarter" idx="14"/>
          </p:nvPr>
        </p:nvSpPr>
        <p:spPr>
          <a:xfrm>
            <a:off x="4844901" y="1352549"/>
            <a:ext cx="3886200" cy="3268625"/>
          </a:xfrm>
        </p:spPr>
        <p:txBody>
          <a:bodyPr/>
          <a:lstStyle/>
          <a:p>
            <a:pPr lvl="0" eaLnBrk="1" latinLnBrk="0" hangingPunct="1"/>
            <a:r>
              <a:rPr lang="da-DK"/>
              <a:t>Rediger typografien i masterens</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a:p>
        </p:txBody>
      </p:sp>
      <p:sp>
        <p:nvSpPr>
          <p:cNvPr id="8" name="Date Placeholder 7"/>
          <p:cNvSpPr>
            <a:spLocks noGrp="1"/>
          </p:cNvSpPr>
          <p:nvPr>
            <p:ph type="dt" sz="half" idx="15"/>
          </p:nvPr>
        </p:nvSpPr>
        <p:spPr/>
        <p:txBody>
          <a:bodyPr rtlCol="0"/>
          <a:lstStyle/>
          <a:p>
            <a:fld id="{AD15F578-CBBA-48D0-9442-4A27AA16535B}" type="datetime1">
              <a:rPr lang="da-DK" smtClean="0"/>
              <a:t>20-12-2017</a:t>
            </a:fld>
            <a:endParaRPr kumimoji="0" lang="da-DK"/>
          </a:p>
        </p:txBody>
      </p:sp>
      <p:sp>
        <p:nvSpPr>
          <p:cNvPr id="10" name="Slide Number Placeholder 9"/>
          <p:cNvSpPr>
            <a:spLocks noGrp="1"/>
          </p:cNvSpPr>
          <p:nvPr>
            <p:ph type="sldNum" sz="quarter" idx="16"/>
          </p:nvPr>
        </p:nvSpPr>
        <p:spPr/>
        <p:txBody>
          <a:bodyPr rtlCol="0"/>
          <a:lstStyle/>
          <a:p>
            <a:pPr algn="ctr"/>
            <a:fld id="{8F82E0A0-C266-4798-8C8F-B9F91E9DA37E}" type="slidenum">
              <a:rPr kumimoji="0" lang="da-DK" sz="1400" b="1">
                <a:solidFill>
                  <a:srgbClr val="FFFFFF"/>
                </a:solidFill>
              </a:rPr>
              <a:pPr algn="ctr"/>
              <a:t>‹#›</a:t>
            </a:fld>
            <a:endParaRPr kumimoji="0" lang="da-DK"/>
          </a:p>
        </p:txBody>
      </p:sp>
      <p:sp>
        <p:nvSpPr>
          <p:cNvPr id="12" name="Footer Placeholder 11"/>
          <p:cNvSpPr>
            <a:spLocks noGrp="1"/>
          </p:cNvSpPr>
          <p:nvPr>
            <p:ph type="ftr" sz="quarter" idx="17"/>
          </p:nvPr>
        </p:nvSpPr>
        <p:spPr/>
        <p:txBody>
          <a:bodyPr rtlCol="0"/>
          <a:lstStyle/>
          <a:p>
            <a:endParaRPr kumimoji="0"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eaLnBrk="1" latinLnBrk="0" hangingPunct="1">
              <a:defRPr kumimoji="0" lang="da-DK"/>
            </a:lvl1pPr>
            <a:extLst/>
          </a:lstStyle>
          <a:p>
            <a:pPr eaLnBrk="1" latinLnBrk="0" hangingPunct="1"/>
            <a:r>
              <a:rPr lang="da-DK"/>
              <a:t>Klik for at redigere i master</a:t>
            </a:r>
            <a:endParaRPr/>
          </a:p>
        </p:txBody>
      </p:sp>
      <p:sp>
        <p:nvSpPr>
          <p:cNvPr id="11" name="Content Placeholder 10"/>
          <p:cNvSpPr>
            <a:spLocks noGrp="1"/>
          </p:cNvSpPr>
          <p:nvPr>
            <p:ph sz="quarter" idx="13"/>
          </p:nvPr>
        </p:nvSpPr>
        <p:spPr>
          <a:xfrm>
            <a:off x="609600" y="1919818"/>
            <a:ext cx="3886200" cy="2628900"/>
          </a:xfrm>
        </p:spPr>
        <p:txBody>
          <a:bodyPr/>
          <a:lstStyle/>
          <a:p>
            <a:pPr lvl="0" eaLnBrk="1" latinLnBrk="0" hangingPunct="1"/>
            <a:r>
              <a:rPr lang="da-DK"/>
              <a:t>Rediger typografien i masterens</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a:p>
        </p:txBody>
      </p:sp>
      <p:sp>
        <p:nvSpPr>
          <p:cNvPr id="13" name="Content Placeholder 12"/>
          <p:cNvSpPr>
            <a:spLocks noGrp="1"/>
          </p:cNvSpPr>
          <p:nvPr>
            <p:ph sz="quarter" idx="14"/>
          </p:nvPr>
        </p:nvSpPr>
        <p:spPr>
          <a:xfrm>
            <a:off x="4800600" y="1919818"/>
            <a:ext cx="3886200" cy="2628900"/>
          </a:xfrm>
        </p:spPr>
        <p:txBody>
          <a:bodyPr/>
          <a:lstStyle/>
          <a:p>
            <a:pPr lvl="0" eaLnBrk="1" latinLnBrk="0" hangingPunct="1"/>
            <a:r>
              <a:rPr lang="da-DK"/>
              <a:t>Rediger typografien i masterens</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a:p>
        </p:txBody>
      </p:sp>
      <p:sp>
        <p:nvSpPr>
          <p:cNvPr id="10" name="Date Placeholder 9"/>
          <p:cNvSpPr>
            <a:spLocks noGrp="1"/>
          </p:cNvSpPr>
          <p:nvPr>
            <p:ph type="dt" sz="half" idx="15"/>
          </p:nvPr>
        </p:nvSpPr>
        <p:spPr/>
        <p:txBody>
          <a:bodyPr rtlCol="0"/>
          <a:lstStyle/>
          <a:p>
            <a:fld id="{CFD03DDC-E525-4113-B1E7-A85B720C49FC}" type="datetime1">
              <a:rPr lang="da-DK" smtClean="0"/>
              <a:t>20-12-2017</a:t>
            </a:fld>
            <a:endParaRPr kumimoji="0" lang="da-DK"/>
          </a:p>
        </p:txBody>
      </p:sp>
      <p:sp>
        <p:nvSpPr>
          <p:cNvPr id="12" name="Slide Number Placeholder 11"/>
          <p:cNvSpPr>
            <a:spLocks noGrp="1"/>
          </p:cNvSpPr>
          <p:nvPr>
            <p:ph type="sldNum" sz="quarter" idx="16"/>
          </p:nvPr>
        </p:nvSpPr>
        <p:spPr/>
        <p:txBody>
          <a:bodyPr rtlCol="0"/>
          <a:lstStyle/>
          <a:p>
            <a:pPr algn="ctr"/>
            <a:fld id="{8F82E0A0-C266-4798-8C8F-B9F91E9DA37E}" type="slidenum">
              <a:rPr kumimoji="0" lang="da-DK" sz="1400" b="1">
                <a:solidFill>
                  <a:srgbClr val="FFFFFF"/>
                </a:solidFill>
              </a:rPr>
              <a:pPr algn="ctr"/>
              <a:t>‹#›</a:t>
            </a:fld>
            <a:endParaRPr kumimoji="0" lang="da-DK"/>
          </a:p>
        </p:txBody>
      </p:sp>
      <p:sp>
        <p:nvSpPr>
          <p:cNvPr id="14" name="Footer Placeholder 13"/>
          <p:cNvSpPr>
            <a:spLocks noGrp="1"/>
          </p:cNvSpPr>
          <p:nvPr>
            <p:ph type="ftr" sz="quarter" idx="17"/>
          </p:nvPr>
        </p:nvSpPr>
        <p:spPr/>
        <p:txBody>
          <a:bodyPr rtlCol="0"/>
          <a:lstStyle/>
          <a:p>
            <a:endParaRPr kumimoji="0" lang="da-DK"/>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eaLnBrk="1" latinLnBrk="0" hangingPunct="1">
              <a:buFontTx/>
              <a:buNone/>
              <a:defRPr kumimoji="0" lang="da-DK" sz="2000" b="1">
                <a:solidFill>
                  <a:srgbClr val="FFFFFF"/>
                </a:solidFill>
              </a:defRPr>
            </a:lvl1pPr>
            <a:extLst/>
          </a:lstStyle>
          <a:p>
            <a:pPr lvl="0" eaLnBrk="1" latinLnBrk="0" hangingPunct="1"/>
            <a:r>
              <a:rPr lang="da-DK"/>
              <a:t>Rediger typografien i masterens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eaLnBrk="1" latinLnBrk="0" hangingPunct="1">
              <a:buFontTx/>
              <a:buNone/>
              <a:defRPr kumimoji="0" lang="da-DK" sz="2000" b="1">
                <a:solidFill>
                  <a:srgbClr val="FFFFFF"/>
                </a:solidFill>
              </a:defRPr>
            </a:lvl1pPr>
            <a:extLst/>
          </a:lstStyle>
          <a:p>
            <a:pPr lvl="0" eaLnBrk="1" latinLnBrk="0" hangingPunct="1"/>
            <a:r>
              <a:rPr lang="da-DK"/>
              <a:t>Rediger typografien i masterens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da-DK"/>
              <a:t>Klik for at redigere i master</a:t>
            </a:r>
            <a:endParaRPr/>
          </a:p>
        </p:txBody>
      </p:sp>
      <p:sp>
        <p:nvSpPr>
          <p:cNvPr id="3" name="Date Placeholder 2"/>
          <p:cNvSpPr>
            <a:spLocks noGrp="1"/>
          </p:cNvSpPr>
          <p:nvPr>
            <p:ph type="dt" sz="half" idx="10"/>
          </p:nvPr>
        </p:nvSpPr>
        <p:spPr/>
        <p:txBody>
          <a:bodyPr/>
          <a:lstStyle/>
          <a:p>
            <a:fld id="{9287B9EE-BAE9-4C9C-B3D7-185B5CD5A8D7}" type="datetime1">
              <a:rPr lang="da-DK" smtClean="0"/>
              <a:t>20-12-2017</a:t>
            </a:fld>
            <a:endParaRPr kumimoji="0" lang="da-DK"/>
          </a:p>
        </p:txBody>
      </p:sp>
      <p:sp>
        <p:nvSpPr>
          <p:cNvPr id="4" name="Footer Placeholder 3"/>
          <p:cNvSpPr>
            <a:spLocks noGrp="1"/>
          </p:cNvSpPr>
          <p:nvPr>
            <p:ph type="ftr" sz="quarter" idx="11"/>
          </p:nvPr>
        </p:nvSpPr>
        <p:spPr/>
        <p:txBody>
          <a:bodyPr/>
          <a:lstStyle/>
          <a:p>
            <a:endParaRPr kumimoji="0" lang="da-DK"/>
          </a:p>
        </p:txBody>
      </p:sp>
      <p:sp>
        <p:nvSpPr>
          <p:cNvPr id="5" name="Slide Number Placeholder 4"/>
          <p:cNvSpPr>
            <a:spLocks noGrp="1"/>
          </p:cNvSpPr>
          <p:nvPr>
            <p:ph type="sldNum" sz="quarter" idx="12"/>
          </p:nvPr>
        </p:nvSpPr>
        <p:spPr/>
        <p:txBody>
          <a:bodyPr/>
          <a:lstStyle>
            <a:lvl1pPr eaLnBrk="1" latinLnBrk="0" hangingPunct="1">
              <a:defRPr kumimoji="0" lang="da-DK">
                <a:solidFill>
                  <a:srgbClr val="FFFFFF"/>
                </a:solidFill>
              </a:defRPr>
            </a:lvl1pPr>
            <a:extLst/>
          </a:lstStyle>
          <a:p>
            <a:fld id="{A3F7CB7D-F184-43C7-B6FD-03D728E1BBFF}" type="slidenum">
              <a:rPr kumimoji="0" lang="da-DK">
                <a:solidFill>
                  <a:srgbClr val="FFFFFF"/>
                </a:solidFill>
              </a:rPr>
              <a:pPr/>
              <a:t>‹#›</a:t>
            </a:fld>
            <a:endParaRPr kumimoji="0" lang="da-DK">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4372B5-E7DB-4F9F-9481-1CC06A0668BA}" type="datetime1">
              <a:rPr lang="da-DK" smtClean="0"/>
              <a:t>20-12-2017</a:t>
            </a:fld>
            <a:endParaRPr kumimoji="0" lang="da-DK"/>
          </a:p>
        </p:txBody>
      </p:sp>
      <p:sp>
        <p:nvSpPr>
          <p:cNvPr id="3" name="Footer Placeholder 2"/>
          <p:cNvSpPr>
            <a:spLocks noGrp="1"/>
          </p:cNvSpPr>
          <p:nvPr>
            <p:ph type="ftr" sz="quarter" idx="11"/>
          </p:nvPr>
        </p:nvSpPr>
        <p:spPr/>
        <p:txBody>
          <a:bodyPr/>
          <a:lstStyle/>
          <a:p>
            <a:endParaRPr kumimoji="0" lang="da-DK"/>
          </a:p>
        </p:txBody>
      </p:sp>
      <p:sp>
        <p:nvSpPr>
          <p:cNvPr id="4" name="Slide Number Placeholder 3"/>
          <p:cNvSpPr>
            <a:spLocks noGrp="1"/>
          </p:cNvSpPr>
          <p:nvPr>
            <p:ph type="sldNum" sz="quarter" idx="12"/>
          </p:nvPr>
        </p:nvSpPr>
        <p:spPr>
          <a:xfrm>
            <a:off x="0" y="4686300"/>
            <a:ext cx="533400" cy="285750"/>
          </a:xfrm>
        </p:spPr>
        <p:txBody>
          <a:bodyPr/>
          <a:lstStyle>
            <a:lvl1pPr eaLnBrk="1" latinLnBrk="0" hangingPunct="1">
              <a:defRPr kumimoji="0" lang="da-DK">
                <a:solidFill>
                  <a:schemeClr val="tx2"/>
                </a:solidFill>
              </a:defRPr>
            </a:lvl1pPr>
            <a:extLst/>
          </a:lstStyle>
          <a:p>
            <a:fld id="{A3F7CB7D-F184-43C7-B6FD-03D728E1BBFF}" type="slidenum">
              <a:rPr kumimoji="0" lang="da-DK">
                <a:solidFill>
                  <a:schemeClr val="tx2"/>
                </a:solidFill>
              </a:rPr>
              <a:pPr/>
              <a:t>‹#›</a:t>
            </a:fld>
            <a:endParaRPr kumimoji="0" lang="da-DK">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eaLnBrk="1" latinLnBrk="0" hangingPunct="1">
              <a:buNone/>
              <a:defRPr kumimoji="0" lang="da-DK" sz="4200" b="0"/>
            </a:lvl1pPr>
            <a:extLst/>
          </a:lstStyle>
          <a:p>
            <a:pPr eaLnBrk="1" latinLnBrk="0" hangingPunct="1"/>
            <a:r>
              <a:rPr lang="da-DK"/>
              <a:t>Klik for at redigere i master</a:t>
            </a:r>
            <a:endParaRPr/>
          </a:p>
        </p:txBody>
      </p:sp>
      <p:sp>
        <p:nvSpPr>
          <p:cNvPr id="5" name="Date Placeholder 4"/>
          <p:cNvSpPr>
            <a:spLocks noGrp="1"/>
          </p:cNvSpPr>
          <p:nvPr>
            <p:ph type="dt" sz="half" idx="10"/>
          </p:nvPr>
        </p:nvSpPr>
        <p:spPr/>
        <p:txBody>
          <a:bodyPr/>
          <a:lstStyle/>
          <a:p>
            <a:fld id="{4EC0AAD9-80FB-4C87-910E-C29D2E6A7FA5}" type="datetime1">
              <a:rPr lang="da-DK" smtClean="0"/>
              <a:t>20-12-2017</a:t>
            </a:fld>
            <a:endParaRPr kumimoji="0" lang="da-DK"/>
          </a:p>
        </p:txBody>
      </p:sp>
      <p:sp>
        <p:nvSpPr>
          <p:cNvPr id="6" name="Footer Placeholder 5"/>
          <p:cNvSpPr>
            <a:spLocks noGrp="1"/>
          </p:cNvSpPr>
          <p:nvPr>
            <p:ph type="ftr" sz="quarter" idx="11"/>
          </p:nvPr>
        </p:nvSpPr>
        <p:spPr/>
        <p:txBody>
          <a:bodyPr/>
          <a:lstStyle/>
          <a:p>
            <a:endParaRPr kumimoji="0" lang="da-DK"/>
          </a:p>
        </p:txBody>
      </p:sp>
      <p:sp>
        <p:nvSpPr>
          <p:cNvPr id="7" name="Slide Number Placeholder 6"/>
          <p:cNvSpPr>
            <a:spLocks noGrp="1"/>
          </p:cNvSpPr>
          <p:nvPr>
            <p:ph type="sldNum" sz="quarter" idx="12"/>
          </p:nvPr>
        </p:nvSpPr>
        <p:spPr/>
        <p:txBody>
          <a:bodyPr/>
          <a:lstStyle>
            <a:lvl1pPr eaLnBrk="1" latinLnBrk="0" hangingPunct="1">
              <a:defRPr kumimoji="0" lang="da-DK">
                <a:solidFill>
                  <a:srgbClr val="FFFFFF"/>
                </a:solidFill>
              </a:defRPr>
            </a:lvl1pPr>
            <a:extLst/>
          </a:lstStyle>
          <a:p>
            <a:fld id="{A3F7CB7D-F184-43C7-B6FD-03D728E1BBFF}" type="slidenum">
              <a:rPr kumimoji="0" lang="da-DK">
                <a:solidFill>
                  <a:srgbClr val="FFFFFF"/>
                </a:solidFill>
              </a:rPr>
              <a:pPr/>
              <a:t>‹#›</a:t>
            </a:fld>
            <a:endParaRPr kumimoji="0" lang="da-DK">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eaLnBrk="1" latinLnBrk="0" hangingPunct="1">
              <a:spcAft>
                <a:spcPts val="1000"/>
              </a:spcAft>
              <a:buNone/>
              <a:defRPr kumimoji="0" lang="da-DK" sz="1800"/>
            </a:lvl1pPr>
            <a:lvl2pPr eaLnBrk="1" latinLnBrk="0" hangingPunct="1">
              <a:buNone/>
              <a:defRPr kumimoji="0" lang="da-DK" sz="1200"/>
            </a:lvl2pPr>
            <a:lvl3pPr eaLnBrk="1" latinLnBrk="0" hangingPunct="1">
              <a:buNone/>
              <a:defRPr kumimoji="0" lang="da-DK" sz="1000"/>
            </a:lvl3pPr>
            <a:lvl4pPr eaLnBrk="1" latinLnBrk="0" hangingPunct="1">
              <a:buNone/>
              <a:defRPr kumimoji="0" lang="da-DK" sz="900"/>
            </a:lvl4pPr>
            <a:lvl5pPr eaLnBrk="1" latinLnBrk="0" hangingPunct="1">
              <a:buNone/>
              <a:defRPr kumimoji="0" lang="da-DK" sz="900"/>
            </a:lvl5pPr>
            <a:extLst/>
          </a:lstStyle>
          <a:p>
            <a:pPr lvl="0" eaLnBrk="1" latinLnBrk="0" hangingPunct="1"/>
            <a:r>
              <a:rPr lang="da-DK"/>
              <a:t>Rediger typografien i masterens</a:t>
            </a:r>
          </a:p>
        </p:txBody>
      </p:sp>
      <p:sp>
        <p:nvSpPr>
          <p:cNvPr id="9" name="Content Placeholder 8"/>
          <p:cNvSpPr>
            <a:spLocks noGrp="1"/>
          </p:cNvSpPr>
          <p:nvPr>
            <p:ph sz="quarter" idx="13"/>
          </p:nvPr>
        </p:nvSpPr>
        <p:spPr>
          <a:xfrm>
            <a:off x="2362200" y="1428750"/>
            <a:ext cx="6400800" cy="3200400"/>
          </a:xfrm>
        </p:spPr>
        <p:txBody>
          <a:bodyPr/>
          <a:lstStyle/>
          <a:p>
            <a:pPr lvl="0" eaLnBrk="1" latinLnBrk="0" hangingPunct="1"/>
            <a:r>
              <a:rPr lang="da-DK"/>
              <a:t>Rediger typografien i masterens</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eaLnBrk="1" latinLnBrk="0" hangingPunct="1">
              <a:buNone/>
              <a:defRPr kumimoji="0" lang="da-DK" sz="3200"/>
            </a:lvl1pPr>
            <a:extLst/>
          </a:lstStyle>
          <a:p>
            <a:r>
              <a:rPr kumimoji="0" lang="da-DK"/>
              <a:t>Klik på ikonet for at tilføje et billede</a:t>
            </a:r>
          </a:p>
        </p:txBody>
      </p:sp>
      <p:sp>
        <p:nvSpPr>
          <p:cNvPr id="4" name="Text Placeholder 3"/>
          <p:cNvSpPr>
            <a:spLocks noGrp="1"/>
          </p:cNvSpPr>
          <p:nvPr>
            <p:ph type="body" sz="half" idx="2"/>
          </p:nvPr>
        </p:nvSpPr>
        <p:spPr>
          <a:xfrm>
            <a:off x="1600200" y="4114800"/>
            <a:ext cx="7315200" cy="514350"/>
          </a:xfrm>
        </p:spPr>
        <p:txBody>
          <a:bodyPr/>
          <a:lstStyle>
            <a:lvl1pPr marL="0" indent="0" eaLnBrk="1" latinLnBrk="0" hangingPunct="1">
              <a:buFontTx/>
              <a:buNone/>
              <a:defRPr kumimoji="0" lang="da-DK" sz="1700"/>
            </a:lvl1pPr>
            <a:lvl2pPr eaLnBrk="1" latinLnBrk="0" hangingPunct="1">
              <a:buFontTx/>
              <a:buNone/>
              <a:defRPr kumimoji="0" lang="da-DK" sz="1200"/>
            </a:lvl2pPr>
            <a:lvl3pPr eaLnBrk="1" latinLnBrk="0" hangingPunct="1">
              <a:buFontTx/>
              <a:buNone/>
              <a:defRPr kumimoji="0" lang="da-DK" sz="1000"/>
            </a:lvl3pPr>
            <a:lvl4pPr eaLnBrk="1" latinLnBrk="0" hangingPunct="1">
              <a:buFontTx/>
              <a:buNone/>
              <a:defRPr kumimoji="0" lang="da-DK" sz="900"/>
            </a:lvl4pPr>
            <a:lvl5pPr eaLnBrk="1" latinLnBrk="0" hangingPunct="1">
              <a:buFontTx/>
              <a:buNone/>
              <a:defRPr kumimoji="0" lang="da-DK" sz="900"/>
            </a:lvl5pPr>
            <a:extLst/>
          </a:lstStyle>
          <a:p>
            <a:pPr lvl="0" eaLnBrk="1" latinLnBrk="0" hangingPunct="1"/>
            <a:r>
              <a:rPr lang="da-DK"/>
              <a:t>Rediger typografien i masterens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da-DK" sz="2800" b="0">
                <a:solidFill>
                  <a:srgbClr val="FFFFFF"/>
                </a:solidFill>
              </a:defRPr>
            </a:lvl1pPr>
            <a:extLst/>
          </a:lstStyle>
          <a:p>
            <a:pPr eaLnBrk="1" latinLnBrk="0" hangingPunct="1"/>
            <a:r>
              <a:rPr lang="da-DK"/>
              <a:t>Klik for at redigere i master</a:t>
            </a:r>
            <a:endParaRPr/>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12" name="Date Placeholder 11"/>
          <p:cNvSpPr>
            <a:spLocks noGrp="1"/>
          </p:cNvSpPr>
          <p:nvPr>
            <p:ph type="dt" sz="half" idx="10"/>
          </p:nvPr>
        </p:nvSpPr>
        <p:spPr>
          <a:xfrm>
            <a:off x="6248400" y="4686300"/>
            <a:ext cx="2667000" cy="273844"/>
          </a:xfrm>
        </p:spPr>
        <p:txBody>
          <a:bodyPr rtlCol="0"/>
          <a:lstStyle/>
          <a:p>
            <a:fld id="{F7FB64C0-798F-454D-8697-6E8C940784D0}" type="datetime1">
              <a:rPr lang="da-DK" smtClean="0"/>
              <a:t>20-12-2017</a:t>
            </a:fld>
            <a:endParaRPr kumimoji="0" lang="da-DK"/>
          </a:p>
        </p:txBody>
      </p:sp>
      <p:sp>
        <p:nvSpPr>
          <p:cNvPr id="13" name="Slide Number Placeholder 12"/>
          <p:cNvSpPr>
            <a:spLocks noGrp="1"/>
          </p:cNvSpPr>
          <p:nvPr>
            <p:ph type="sldNum" sz="quarter" idx="11"/>
          </p:nvPr>
        </p:nvSpPr>
        <p:spPr>
          <a:xfrm>
            <a:off x="0" y="3500437"/>
            <a:ext cx="1447800" cy="497684"/>
          </a:xfrm>
        </p:spPr>
        <p:txBody>
          <a:bodyPr rtlCol="0"/>
          <a:lstStyle>
            <a:lvl1pPr eaLnBrk="1" latinLnBrk="0" hangingPunct="1">
              <a:defRPr kumimoji="0" lang="da-DK" sz="2800"/>
            </a:lvl1pPr>
            <a:extLst/>
          </a:lstStyle>
          <a:p>
            <a:pPr algn="ctr"/>
            <a:fld id="{8F82E0A0-C266-4798-8C8F-B9F91E9DA37E}" type="slidenum">
              <a:rPr kumimoji="0" lang="da-DK" sz="2800" b="1">
                <a:solidFill>
                  <a:srgbClr val="FFFFFF"/>
                </a:solidFill>
              </a:rPr>
              <a:pPr algn="ctr"/>
              <a:t>‹#›</a:t>
            </a:fld>
            <a:endParaRPr kumimoji="0" lang="da-DK" sz="2800"/>
          </a:p>
        </p:txBody>
      </p:sp>
      <p:sp>
        <p:nvSpPr>
          <p:cNvPr id="14" name="Footer Placeholder 13"/>
          <p:cNvSpPr>
            <a:spLocks noGrp="1"/>
          </p:cNvSpPr>
          <p:nvPr>
            <p:ph type="ftr" sz="quarter" idx="12"/>
          </p:nvPr>
        </p:nvSpPr>
        <p:spPr>
          <a:xfrm>
            <a:off x="1600200" y="4686155"/>
            <a:ext cx="4572000" cy="273844"/>
          </a:xfrm>
        </p:spPr>
        <p:txBody>
          <a:bodyPr rtlCol="0"/>
          <a:lstStyle/>
          <a:p>
            <a:endParaRPr kumimoji="0" lang="da-DK"/>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p>
            <a:pPr lvl="0" eaLnBrk="1" latinLnBrk="0" hangingPunct="1"/>
            <a:r>
              <a:rPr kumimoji="0" lang="da-DK"/>
              <a:t>Rediger typografien i masterens</a:t>
            </a:r>
          </a:p>
          <a:p>
            <a:pPr lvl="1" eaLnBrk="1" latinLnBrk="0" hangingPunct="1"/>
            <a:r>
              <a:rPr kumimoji="0" lang="da-DK"/>
              <a:t>Andet niveau</a:t>
            </a:r>
          </a:p>
          <a:p>
            <a:pPr lvl="2" eaLnBrk="1" latinLnBrk="0" hangingPunct="1"/>
            <a:r>
              <a:rPr kumimoji="0" lang="da-DK"/>
              <a:t>Tredje niveau</a:t>
            </a:r>
          </a:p>
          <a:p>
            <a:pPr lvl="3" eaLnBrk="1" latinLnBrk="0" hangingPunct="1"/>
            <a:r>
              <a:rPr kumimoji="0" lang="da-DK"/>
              <a:t>Fjerde niveau</a:t>
            </a:r>
          </a:p>
          <a:p>
            <a:pPr lvl="4" eaLnBrk="1" latinLnBrk="0" hangingPunct="1"/>
            <a:r>
              <a:rPr kumimoji="0" lang="da-DK"/>
              <a:t>Femte niveau</a:t>
            </a:r>
            <a:endParaRPr kumimoji="0" lang="en-US"/>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lang="da-DK" sz="1400">
                <a:solidFill>
                  <a:schemeClr val="tx2"/>
                </a:solidFill>
              </a:defRPr>
            </a:lvl1pPr>
            <a:extLst/>
          </a:lstStyle>
          <a:p>
            <a:fld id="{E40D93A5-172B-4434-9D5D-5AB573B11E8B}" type="datetime1">
              <a:rPr lang="da-DK" smtClean="0"/>
              <a:t>20-12-2017</a:t>
            </a:fld>
            <a:endParaRPr kumimoji="0" lang="da-DK" sz="140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lang="da-DK" sz="1400">
                <a:solidFill>
                  <a:schemeClr val="tx2"/>
                </a:solidFill>
              </a:defRPr>
            </a:lvl1pPr>
            <a:extLst/>
          </a:lstStyle>
          <a:p>
            <a:pPr algn="r"/>
            <a:endParaRPr kumimoji="0" lang="da-DK" sz="140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da-DK"/>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eaLnBrk="1" latinLnBrk="0" hangingPunct="1">
              <a:defRPr kumimoji="0" lang="da-DK" sz="1400" b="1">
                <a:solidFill>
                  <a:srgbClr val="FFFFFF"/>
                </a:solidFill>
              </a:defRPr>
            </a:lvl1pPr>
            <a:extLst/>
          </a:lstStyle>
          <a:p>
            <a:pPr algn="ctr"/>
            <a:fld id="{8F82E0A0-C266-4798-8C8F-B9F91E9DA37E}" type="slidenum">
              <a:rPr kumimoji="0" lang="da-DK" sz="1400" b="1">
                <a:solidFill>
                  <a:srgbClr val="FFFFFF"/>
                </a:solidFill>
              </a:rPr>
              <a:pPr algn="ctr"/>
              <a:t>‹#›</a:t>
            </a:fld>
            <a:endParaRPr kumimoji="0" lang="da-DK" sz="1400" b="1">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p>
            <a:pPr eaLnBrk="1" latinLnBrk="0" hangingPunct="1"/>
            <a:r>
              <a:rPr kumimoji="0" lang="da-DK"/>
              <a:t>Klik for at redigere i master</a:t>
            </a:r>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l" rtl="0" eaLnBrk="1" latinLnBrk="0" hangingPunct="1">
        <a:spcBef>
          <a:spcPct val="0"/>
        </a:spcBef>
        <a:buNone/>
        <a:defRPr kumimoji="0" lang="da-DK"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kumimoji="0" lang="da-DK"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lang="da-DK"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lang="da-DK"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lang="da-DK"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lang="da-DK"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lang="da-DK"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lang="da-DK"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lang="da-DK"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lang="da-DK" sz="1800" kern="1200" baseline="0">
          <a:solidFill>
            <a:schemeClr val="tx1"/>
          </a:solidFill>
          <a:latin typeface="+mn-lt"/>
          <a:ea typeface="+mn-ea"/>
          <a:cs typeface="+mn-cs"/>
        </a:defRPr>
      </a:lvl9pPr>
      <a:extLst/>
    </p:bodyStyle>
    <p:otherStyle>
      <a:lvl1pPr marL="0" algn="l" rtl="0" eaLnBrk="1" latinLnBrk="0" hangingPunct="1">
        <a:defRPr kumimoji="0" lang="da-DK" kern="1200">
          <a:solidFill>
            <a:schemeClr val="tx1"/>
          </a:solidFill>
          <a:latin typeface="+mn-lt"/>
          <a:ea typeface="+mn-ea"/>
          <a:cs typeface="+mn-cs"/>
        </a:defRPr>
      </a:lvl1pPr>
      <a:lvl2pPr marL="457200" algn="l" rtl="0" eaLnBrk="1" latinLnBrk="0" hangingPunct="1">
        <a:defRPr kumimoji="0" lang="da-DK" kern="1200">
          <a:solidFill>
            <a:schemeClr val="tx1"/>
          </a:solidFill>
          <a:latin typeface="+mn-lt"/>
          <a:ea typeface="+mn-ea"/>
          <a:cs typeface="+mn-cs"/>
        </a:defRPr>
      </a:lvl2pPr>
      <a:lvl3pPr marL="914400" algn="l" rtl="0" eaLnBrk="1" latinLnBrk="0" hangingPunct="1">
        <a:defRPr kumimoji="0" lang="da-DK" kern="1200">
          <a:solidFill>
            <a:schemeClr val="tx1"/>
          </a:solidFill>
          <a:latin typeface="+mn-lt"/>
          <a:ea typeface="+mn-ea"/>
          <a:cs typeface="+mn-cs"/>
        </a:defRPr>
      </a:lvl3pPr>
      <a:lvl4pPr marL="1371600" algn="l" rtl="0" eaLnBrk="1" latinLnBrk="0" hangingPunct="1">
        <a:defRPr kumimoji="0" lang="da-DK" kern="1200">
          <a:solidFill>
            <a:schemeClr val="tx1"/>
          </a:solidFill>
          <a:latin typeface="+mn-lt"/>
          <a:ea typeface="+mn-ea"/>
          <a:cs typeface="+mn-cs"/>
        </a:defRPr>
      </a:lvl4pPr>
      <a:lvl5pPr marL="1828800" algn="l" rtl="0" eaLnBrk="1" latinLnBrk="0" hangingPunct="1">
        <a:defRPr kumimoji="0" lang="da-DK" kern="1200">
          <a:solidFill>
            <a:schemeClr val="tx1"/>
          </a:solidFill>
          <a:latin typeface="+mn-lt"/>
          <a:ea typeface="+mn-ea"/>
          <a:cs typeface="+mn-cs"/>
        </a:defRPr>
      </a:lvl5pPr>
      <a:lvl6pPr marL="2286000" algn="l" rtl="0" eaLnBrk="1" latinLnBrk="0" hangingPunct="1">
        <a:defRPr kumimoji="0" lang="da-DK" kern="1200">
          <a:solidFill>
            <a:schemeClr val="tx1"/>
          </a:solidFill>
          <a:latin typeface="+mn-lt"/>
          <a:ea typeface="+mn-ea"/>
          <a:cs typeface="+mn-cs"/>
        </a:defRPr>
      </a:lvl6pPr>
      <a:lvl7pPr marL="2743200" algn="l" rtl="0" eaLnBrk="1" latinLnBrk="0" hangingPunct="1">
        <a:defRPr kumimoji="0" lang="da-DK" kern="1200">
          <a:solidFill>
            <a:schemeClr val="tx1"/>
          </a:solidFill>
          <a:latin typeface="+mn-lt"/>
          <a:ea typeface="+mn-ea"/>
          <a:cs typeface="+mn-cs"/>
        </a:defRPr>
      </a:lvl7pPr>
      <a:lvl8pPr marL="3200400" algn="l" rtl="0" eaLnBrk="1" latinLnBrk="0" hangingPunct="1">
        <a:defRPr kumimoji="0" lang="da-DK" kern="1200">
          <a:solidFill>
            <a:schemeClr val="tx1"/>
          </a:solidFill>
          <a:latin typeface="+mn-lt"/>
          <a:ea typeface="+mn-ea"/>
          <a:cs typeface="+mn-cs"/>
        </a:defRPr>
      </a:lvl8pPr>
      <a:lvl9pPr marL="3657600" algn="l" rtl="0" eaLnBrk="1" latinLnBrk="0" hangingPunct="1">
        <a:defRPr kumimoji="0" lang="da-DK"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fina@via.dk"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hyperlink" Target="http://www.fhb.aau.dk/" TargetMode="External"/><Relationship Id="rId5" Type="http://schemas.openxmlformats.org/officeDocument/2006/relationships/hyperlink" Target="mailto:thomas@dps.aau.dk" TargetMode="External"/><Relationship Id="rId4" Type="http://schemas.openxmlformats.org/officeDocument/2006/relationships/hyperlink" Target="http://personprofil.aau.dk/104675?lang=da"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dertitel 2">
            <a:extLst>
              <a:ext uri="{FF2B5EF4-FFF2-40B4-BE49-F238E27FC236}">
                <a16:creationId xmlns:a16="http://schemas.microsoft.com/office/drawing/2014/main" id="{A6CA9536-0EFB-4D72-A91D-88659C094076}"/>
              </a:ext>
            </a:extLst>
          </p:cNvPr>
          <p:cNvSpPr txBox="1">
            <a:spLocks/>
          </p:cNvSpPr>
          <p:nvPr/>
        </p:nvSpPr>
        <p:spPr>
          <a:xfrm>
            <a:off x="2123728" y="1923678"/>
            <a:ext cx="6400800" cy="2223586"/>
          </a:xfrm>
          <a:prstGeom prst="rect">
            <a:avLst/>
          </a:prstGeom>
        </p:spPr>
        <p:txBody>
          <a:bodyPr vert="horz" anchor="ctr">
            <a:normAutofit fontScale="92500"/>
          </a:bodyPr>
          <a:lstStyle>
            <a:lvl1pPr marL="0" indent="0" algn="l" rtl="0" eaLnBrk="1" latinLnBrk="0" hangingPunct="1">
              <a:spcBef>
                <a:spcPts val="700"/>
              </a:spcBef>
              <a:buClr>
                <a:schemeClr val="accent2"/>
              </a:buClr>
              <a:buSzPct val="60000"/>
              <a:buFont typeface="Wingdings"/>
              <a:buNone/>
              <a:defRPr kumimoji="0" lang="da-DK" sz="28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lang="da-DK"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lang="da-DK"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lang="da-DK"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lang="da-DK"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lang="da-DK"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lang="da-DK"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lang="da-DK"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lang="da-DK" sz="1800" kern="1200" baseline="0">
                <a:solidFill>
                  <a:schemeClr val="tx1"/>
                </a:solidFill>
                <a:latin typeface="+mn-lt"/>
                <a:ea typeface="+mn-ea"/>
                <a:cs typeface="+mn-cs"/>
              </a:defRPr>
            </a:lvl9pPr>
            <a:extLst/>
          </a:lstStyle>
          <a:p>
            <a:r>
              <a:rPr lang="da-DK" b="1" dirty="0">
                <a:solidFill>
                  <a:schemeClr val="tx1"/>
                </a:solidFill>
                <a:latin typeface="Arial Narrow"/>
                <a:cs typeface="Arial Narrow"/>
              </a:rPr>
              <a:t>Nye tiltag til at styrke integrationen af mennesker med handicap på arbejdsmarkedet</a:t>
            </a:r>
          </a:p>
          <a:p>
            <a:endParaRPr lang="da-DK" sz="1600" b="1" dirty="0">
              <a:solidFill>
                <a:schemeClr val="tx1"/>
              </a:solidFill>
              <a:latin typeface="Arial Narrow"/>
              <a:cs typeface="Arial Narrow"/>
            </a:endParaRPr>
          </a:p>
          <a:p>
            <a:r>
              <a:rPr lang="da-DK" sz="2400" b="1" dirty="0">
                <a:solidFill>
                  <a:schemeClr val="tx1"/>
                </a:solidFill>
                <a:latin typeface="Arial Narrow"/>
                <a:cs typeface="Arial Narrow"/>
              </a:rPr>
              <a:t>v/Finn Amby</a:t>
            </a:r>
          </a:p>
          <a:p>
            <a:r>
              <a:rPr lang="da-DK" sz="2400" b="1" dirty="0">
                <a:solidFill>
                  <a:schemeClr val="tx1"/>
                </a:solidFill>
                <a:latin typeface="Arial Narrow"/>
                <a:cs typeface="Arial Narrow"/>
              </a:rPr>
              <a:t>Forskningscenter for Handicap og Beskæftigelse  </a:t>
            </a:r>
          </a:p>
          <a:p>
            <a:endParaRPr lang="da-DK" sz="1600" b="1" dirty="0">
              <a:solidFill>
                <a:schemeClr val="tx1"/>
              </a:solidFill>
              <a:latin typeface="Arial Narrow"/>
              <a:cs typeface="Arial Narrow"/>
            </a:endParaRPr>
          </a:p>
        </p:txBody>
      </p:sp>
      <p:sp>
        <p:nvSpPr>
          <p:cNvPr id="9" name="Titel 1">
            <a:extLst>
              <a:ext uri="{FF2B5EF4-FFF2-40B4-BE49-F238E27FC236}">
                <a16:creationId xmlns:a16="http://schemas.microsoft.com/office/drawing/2014/main" id="{545B61E8-5FA9-4DCF-BF59-4B88120808C5}"/>
              </a:ext>
            </a:extLst>
          </p:cNvPr>
          <p:cNvSpPr txBox="1">
            <a:spLocks/>
          </p:cNvSpPr>
          <p:nvPr/>
        </p:nvSpPr>
        <p:spPr>
          <a:xfrm>
            <a:off x="323528" y="267494"/>
            <a:ext cx="7772400" cy="1470025"/>
          </a:xfrm>
          <a:prstGeom prst="rect">
            <a:avLst/>
          </a:prstGeom>
        </p:spPr>
        <p:txBody>
          <a:bodyPr vert="horz" rtlCol="0" anchor="b">
            <a:normAutofit fontScale="97500"/>
          </a:bodyPr>
          <a:lstStyle>
            <a:lvl1pPr algn="l" rtl="0" eaLnBrk="1" latinLnBrk="0" hangingPunct="1">
              <a:spcBef>
                <a:spcPct val="0"/>
              </a:spcBef>
              <a:buNone/>
              <a:defRPr kumimoji="0" lang="da-DK" sz="4200" kern="1200" cap="all" baseline="0">
                <a:solidFill>
                  <a:schemeClr val="tx2"/>
                </a:solidFill>
                <a:latin typeface="+mj-lt"/>
                <a:ea typeface="+mj-ea"/>
                <a:cs typeface="+mj-cs"/>
              </a:defRPr>
            </a:lvl1pPr>
            <a:extLst/>
          </a:lstStyle>
          <a:p>
            <a:r>
              <a:rPr lang="da-DK" sz="1800" dirty="0">
                <a:latin typeface="Arial Narrow"/>
                <a:cs typeface="Arial Narrow"/>
              </a:rPr>
              <a:t>Handicaprådet i København </a:t>
            </a:r>
          </a:p>
          <a:p>
            <a:r>
              <a:rPr lang="da-DK" sz="1800" dirty="0">
                <a:latin typeface="Arial Narrow"/>
                <a:cs typeface="Arial Narrow"/>
              </a:rPr>
              <a:t>Årskonference 27. november 2017</a:t>
            </a:r>
            <a:r>
              <a:rPr lang="da-DK" sz="3000" dirty="0">
                <a:latin typeface="Arial Narrow"/>
                <a:cs typeface="Arial Narrow"/>
              </a:rPr>
              <a:t/>
            </a:r>
            <a:br>
              <a:rPr lang="da-DK" sz="3000" dirty="0">
                <a:latin typeface="Arial Narrow"/>
                <a:cs typeface="Arial Narrow"/>
              </a:rPr>
            </a:br>
            <a:endParaRPr lang="da-DK" sz="3000" dirty="0">
              <a:latin typeface="Arial Narrow"/>
              <a:cs typeface="Arial Narrow"/>
            </a:endParaRPr>
          </a:p>
        </p:txBody>
      </p:sp>
      <p:sp>
        <p:nvSpPr>
          <p:cNvPr id="12" name="Pladsholder til slidenummer 11">
            <a:extLst>
              <a:ext uri="{FF2B5EF4-FFF2-40B4-BE49-F238E27FC236}">
                <a16:creationId xmlns:a16="http://schemas.microsoft.com/office/drawing/2014/main" id="{E1E955A7-2327-4E8E-A3E0-73728283688B}"/>
              </a:ext>
            </a:extLst>
          </p:cNvPr>
          <p:cNvSpPr>
            <a:spLocks noGrp="1"/>
          </p:cNvSpPr>
          <p:nvPr>
            <p:ph type="sldNum" sz="quarter" idx="12"/>
          </p:nvPr>
        </p:nvSpPr>
        <p:spPr/>
        <p:txBody>
          <a:bodyPr>
            <a:normAutofit lnSpcReduction="10000"/>
          </a:bodyPr>
          <a:lstStyle/>
          <a:p>
            <a:fld id="{8F82E0A0-C266-4798-8C8F-B9F91E9DA37E}" type="slidenum">
              <a:rPr kumimoji="0" lang="da-DK" smtClean="0">
                <a:solidFill>
                  <a:schemeClr val="tx2"/>
                </a:solidFill>
              </a:rPr>
              <a:pPr/>
              <a:t>1</a:t>
            </a:fld>
            <a:endParaRPr kumimoji="0" lang="da-DK">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600" dirty="0"/>
              <a:t>Handicap kan optræde i alle målgrupper</a:t>
            </a:r>
          </a:p>
        </p:txBody>
      </p:sp>
      <p:sp>
        <p:nvSpPr>
          <p:cNvPr id="3" name="Rectangle 2"/>
          <p:cNvSpPr>
            <a:spLocks noGrp="1"/>
          </p:cNvSpPr>
          <p:nvPr>
            <p:ph sz="quarter" idx="13"/>
          </p:nvPr>
        </p:nvSpPr>
        <p:spPr>
          <a:xfrm>
            <a:off x="609600" y="1352551"/>
            <a:ext cx="7850832" cy="3451447"/>
          </a:xfrm>
        </p:spPr>
        <p:txBody>
          <a:bodyPr>
            <a:normAutofit fontScale="70000" lnSpcReduction="20000"/>
          </a:bodyPr>
          <a:lstStyle/>
          <a:p>
            <a:pPr lvl="0"/>
            <a:r>
              <a:rPr lang="da-DK" dirty="0"/>
              <a:t>Uden uddannelse og erhvervserfaring</a:t>
            </a:r>
          </a:p>
          <a:p>
            <a:pPr lvl="0"/>
            <a:r>
              <a:rPr lang="da-DK" dirty="0"/>
              <a:t>Nyuddannede (dimittender)</a:t>
            </a:r>
          </a:p>
          <a:p>
            <a:pPr lvl="0"/>
            <a:r>
              <a:rPr lang="da-DK" dirty="0"/>
              <a:t>Beskæftigede på ordinære vilkår</a:t>
            </a:r>
          </a:p>
          <a:p>
            <a:pPr lvl="0"/>
            <a:r>
              <a:rPr lang="da-DK" dirty="0"/>
              <a:t>Forsikrede ledige</a:t>
            </a:r>
          </a:p>
          <a:p>
            <a:pPr lvl="0"/>
            <a:r>
              <a:rPr lang="da-DK" dirty="0"/>
              <a:t>Kontanthjælpsmodtagere</a:t>
            </a:r>
          </a:p>
          <a:p>
            <a:pPr lvl="0"/>
            <a:r>
              <a:rPr lang="da-DK" dirty="0"/>
              <a:t>Sygemeldte</a:t>
            </a:r>
          </a:p>
          <a:p>
            <a:pPr lvl="0"/>
            <a:r>
              <a:rPr lang="da-DK" dirty="0"/>
              <a:t>Jobafklarings- eller ressourceforløb</a:t>
            </a:r>
          </a:p>
          <a:p>
            <a:pPr lvl="0"/>
            <a:r>
              <a:rPr lang="da-DK" dirty="0"/>
              <a:t>Visiterede til fleksjob</a:t>
            </a:r>
          </a:p>
          <a:p>
            <a:pPr lvl="0"/>
            <a:r>
              <a:rPr lang="da-DK" dirty="0"/>
              <a:t>Ansatte i fleksjob</a:t>
            </a:r>
          </a:p>
          <a:p>
            <a:pPr lvl="0"/>
            <a:r>
              <a:rPr lang="da-DK" dirty="0"/>
              <a:t>Førtidspensionister</a:t>
            </a:r>
          </a:p>
          <a:p>
            <a:pPr marL="0" indent="0">
              <a:buNone/>
            </a:pPr>
            <a:endParaRPr lang="da-DK" dirty="0"/>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10</a:t>
            </a:fld>
            <a:endParaRPr kumimoji="0" lang="da-DK"/>
          </a:p>
        </p:txBody>
      </p:sp>
    </p:spTree>
    <p:extLst>
      <p:ext uri="{BB962C8B-B14F-4D97-AF65-F5344CB8AC3E}">
        <p14:creationId xmlns:p14="http://schemas.microsoft.com/office/powerpoint/2010/main" val="1858858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600" dirty="0"/>
              <a:t>5. Virksomhederne (efterspørgselssiden)</a:t>
            </a:r>
          </a:p>
        </p:txBody>
      </p:sp>
      <p:sp>
        <p:nvSpPr>
          <p:cNvPr id="3" name="Rectangle 2"/>
          <p:cNvSpPr>
            <a:spLocks noGrp="1"/>
          </p:cNvSpPr>
          <p:nvPr>
            <p:ph sz="quarter" idx="13"/>
          </p:nvPr>
        </p:nvSpPr>
        <p:spPr>
          <a:xfrm>
            <a:off x="609600" y="1352551"/>
            <a:ext cx="7850832" cy="3451447"/>
          </a:xfrm>
        </p:spPr>
        <p:txBody>
          <a:bodyPr>
            <a:normAutofit/>
          </a:bodyPr>
          <a:lstStyle/>
          <a:p>
            <a:r>
              <a:rPr lang="da-DK" sz="1200" dirty="0"/>
              <a:t>Både private og offentlige virksomheder </a:t>
            </a:r>
          </a:p>
          <a:p>
            <a:r>
              <a:rPr lang="da-DK" sz="1200" dirty="0"/>
              <a:t>Virksomhedernes sociale ansvar</a:t>
            </a:r>
          </a:p>
          <a:p>
            <a:r>
              <a:rPr lang="da-DK" sz="1200" dirty="0"/>
              <a:t>Hvad betyder rummelighed:</a:t>
            </a:r>
          </a:p>
          <a:p>
            <a:pPr lvl="1"/>
            <a:r>
              <a:rPr lang="da-DK" sz="1200" dirty="0"/>
              <a:t>Udvikling af det almindelige arbejdsmarked, så der er plads til alle?</a:t>
            </a:r>
          </a:p>
          <a:p>
            <a:pPr lvl="1"/>
            <a:r>
              <a:rPr lang="da-DK" sz="1200" dirty="0"/>
              <a:t>Etablering af et parallelt arbejdsmarked med offentlige tilskud?</a:t>
            </a:r>
          </a:p>
          <a:p>
            <a:r>
              <a:rPr lang="da-DK" sz="1200" dirty="0"/>
              <a:t>Flere virksomheder har mindst én ansat med handicap</a:t>
            </a:r>
          </a:p>
          <a:p>
            <a:r>
              <a:rPr lang="da-DK" sz="1200" dirty="0"/>
              <a:t>Få konkrete handlinger og udbredte skeptiske holdninger</a:t>
            </a:r>
          </a:p>
          <a:p>
            <a:pPr marL="0" indent="0">
              <a:buNone/>
            </a:pPr>
            <a:r>
              <a:rPr lang="da-DK" sz="1200" dirty="0"/>
              <a:t>Virksomhedernes vurdering af mulighederne for ansættelse af ledige over 50, med anden etnisk baggrund, lang forudgående ledighed eller handicap, pct.</a:t>
            </a:r>
          </a:p>
          <a:p>
            <a:pPr marL="0" indent="0">
              <a:buNone/>
            </a:pPr>
            <a:endParaRPr lang="da-DK" dirty="0"/>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11</a:t>
            </a:fld>
            <a:endParaRPr kumimoji="0" lang="da-DK"/>
          </a:p>
        </p:txBody>
      </p:sp>
      <p:graphicFrame>
        <p:nvGraphicFramePr>
          <p:cNvPr id="4" name="Tabel 3">
            <a:extLst>
              <a:ext uri="{FF2B5EF4-FFF2-40B4-BE49-F238E27FC236}">
                <a16:creationId xmlns:a16="http://schemas.microsoft.com/office/drawing/2014/main" id="{ADEE4EA0-C66B-42A7-A57E-E2787AF82788}"/>
              </a:ext>
            </a:extLst>
          </p:cNvPr>
          <p:cNvGraphicFramePr>
            <a:graphicFrameLocks noGrp="1"/>
          </p:cNvGraphicFramePr>
          <p:nvPr>
            <p:extLst>
              <p:ext uri="{D42A27DB-BD31-4B8C-83A1-F6EECF244321}">
                <p14:modId xmlns:p14="http://schemas.microsoft.com/office/powerpoint/2010/main" val="3524197891"/>
              </p:ext>
            </p:extLst>
          </p:nvPr>
        </p:nvGraphicFramePr>
        <p:xfrm>
          <a:off x="639107" y="3795886"/>
          <a:ext cx="8352925" cy="1167323"/>
        </p:xfrm>
        <a:graphic>
          <a:graphicData uri="http://schemas.openxmlformats.org/drawingml/2006/table">
            <a:tbl>
              <a:tblPr firstRow="1" firstCol="1" bandRow="1">
                <a:tableStyleId>{5C22544A-7EE6-4342-B048-85BDC9FD1C3A}</a:tableStyleId>
              </a:tblPr>
              <a:tblGrid>
                <a:gridCol w="2199636">
                  <a:extLst>
                    <a:ext uri="{9D8B030D-6E8A-4147-A177-3AD203B41FA5}">
                      <a16:colId xmlns:a16="http://schemas.microsoft.com/office/drawing/2014/main" val="161515468"/>
                    </a:ext>
                  </a:extLst>
                </a:gridCol>
                <a:gridCol w="1099817">
                  <a:extLst>
                    <a:ext uri="{9D8B030D-6E8A-4147-A177-3AD203B41FA5}">
                      <a16:colId xmlns:a16="http://schemas.microsoft.com/office/drawing/2014/main" val="4251457360"/>
                    </a:ext>
                  </a:extLst>
                </a:gridCol>
                <a:gridCol w="1099817">
                  <a:extLst>
                    <a:ext uri="{9D8B030D-6E8A-4147-A177-3AD203B41FA5}">
                      <a16:colId xmlns:a16="http://schemas.microsoft.com/office/drawing/2014/main" val="2021145644"/>
                    </a:ext>
                  </a:extLst>
                </a:gridCol>
                <a:gridCol w="1058799">
                  <a:extLst>
                    <a:ext uri="{9D8B030D-6E8A-4147-A177-3AD203B41FA5}">
                      <a16:colId xmlns:a16="http://schemas.microsoft.com/office/drawing/2014/main" val="2025648724"/>
                    </a:ext>
                  </a:extLst>
                </a:gridCol>
                <a:gridCol w="936104">
                  <a:extLst>
                    <a:ext uri="{9D8B030D-6E8A-4147-A177-3AD203B41FA5}">
                      <a16:colId xmlns:a16="http://schemas.microsoft.com/office/drawing/2014/main" val="2863817284"/>
                    </a:ext>
                  </a:extLst>
                </a:gridCol>
                <a:gridCol w="615010">
                  <a:extLst>
                    <a:ext uri="{9D8B030D-6E8A-4147-A177-3AD203B41FA5}">
                      <a16:colId xmlns:a16="http://schemas.microsoft.com/office/drawing/2014/main" val="330195993"/>
                    </a:ext>
                  </a:extLst>
                </a:gridCol>
                <a:gridCol w="732636">
                  <a:extLst>
                    <a:ext uri="{9D8B030D-6E8A-4147-A177-3AD203B41FA5}">
                      <a16:colId xmlns:a16="http://schemas.microsoft.com/office/drawing/2014/main" val="3769224525"/>
                    </a:ext>
                  </a:extLst>
                </a:gridCol>
                <a:gridCol w="611106">
                  <a:extLst>
                    <a:ext uri="{9D8B030D-6E8A-4147-A177-3AD203B41FA5}">
                      <a16:colId xmlns:a16="http://schemas.microsoft.com/office/drawing/2014/main" val="4013501454"/>
                    </a:ext>
                  </a:extLst>
                </a:gridCol>
              </a:tblGrid>
              <a:tr h="350371">
                <a:tc>
                  <a:txBody>
                    <a:bodyPr/>
                    <a:lstStyle/>
                    <a:p>
                      <a:pPr algn="ctr">
                        <a:lnSpc>
                          <a:spcPct val="107000"/>
                        </a:lnSpc>
                        <a:spcAft>
                          <a:spcPts val="800"/>
                        </a:spcAft>
                      </a:pPr>
                      <a:r>
                        <a:rPr lang="da-DK" sz="900">
                          <a:effectLst/>
                        </a:rPr>
                        <a:t> </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Meget gode muligheder</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indent="46990" algn="ctr">
                        <a:lnSpc>
                          <a:spcPct val="107000"/>
                        </a:lnSpc>
                        <a:spcAft>
                          <a:spcPts val="0"/>
                        </a:spcAft>
                      </a:pPr>
                      <a:r>
                        <a:rPr lang="da-DK" sz="900" dirty="0">
                          <a:effectLst/>
                        </a:rPr>
                        <a:t>Gode muligheder</a:t>
                      </a:r>
                      <a:endParaRPr lang="da-DK"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Begrænsede muligheder</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Meget begrænsede muligheder</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Ved ikke</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Total</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indent="90170" algn="ctr">
                        <a:lnSpc>
                          <a:spcPct val="107000"/>
                        </a:lnSpc>
                        <a:spcAft>
                          <a:spcPts val="0"/>
                        </a:spcAft>
                      </a:pPr>
                      <a:r>
                        <a:rPr lang="da-DK" sz="900">
                          <a:effectLst/>
                        </a:rPr>
                        <a:t>N</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extLst>
                  <a:ext uri="{0D108BD9-81ED-4DB2-BD59-A6C34878D82A}">
                    <a16:rowId xmlns:a16="http://schemas.microsoft.com/office/drawing/2014/main" val="986049626"/>
                  </a:ext>
                </a:extLst>
              </a:tr>
              <a:tr h="67504">
                <a:tc>
                  <a:txBody>
                    <a:bodyPr/>
                    <a:lstStyle/>
                    <a:p>
                      <a:pPr>
                        <a:lnSpc>
                          <a:spcPct val="107000"/>
                        </a:lnSpc>
                        <a:spcAft>
                          <a:spcPts val="0"/>
                        </a:spcAft>
                      </a:pPr>
                      <a:r>
                        <a:rPr lang="da-DK" sz="900">
                          <a:effectLst/>
                        </a:rPr>
                        <a:t>Ledige over 50</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29</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60</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8</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1</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2</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100</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331</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extLst>
                  <a:ext uri="{0D108BD9-81ED-4DB2-BD59-A6C34878D82A}">
                    <a16:rowId xmlns:a16="http://schemas.microsoft.com/office/drawing/2014/main" val="3544977548"/>
                  </a:ext>
                </a:extLst>
              </a:tr>
              <a:tr h="67504">
                <a:tc>
                  <a:txBody>
                    <a:bodyPr/>
                    <a:lstStyle/>
                    <a:p>
                      <a:pPr>
                        <a:lnSpc>
                          <a:spcPct val="107000"/>
                        </a:lnSpc>
                        <a:spcAft>
                          <a:spcPts val="0"/>
                        </a:spcAft>
                      </a:pPr>
                      <a:r>
                        <a:rPr lang="da-DK" sz="900">
                          <a:effectLst/>
                        </a:rPr>
                        <a:t>Ledige med anden etnisk baggrund</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21</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61</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15</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1</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2</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100</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331</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extLst>
                  <a:ext uri="{0D108BD9-81ED-4DB2-BD59-A6C34878D82A}">
                    <a16:rowId xmlns:a16="http://schemas.microsoft.com/office/drawing/2014/main" val="3081311408"/>
                  </a:ext>
                </a:extLst>
              </a:tr>
              <a:tr h="67504">
                <a:tc>
                  <a:txBody>
                    <a:bodyPr/>
                    <a:lstStyle/>
                    <a:p>
                      <a:pPr>
                        <a:lnSpc>
                          <a:spcPct val="107000"/>
                        </a:lnSpc>
                        <a:spcAft>
                          <a:spcPts val="0"/>
                        </a:spcAft>
                      </a:pPr>
                      <a:r>
                        <a:rPr lang="da-DK" sz="900">
                          <a:effectLst/>
                        </a:rPr>
                        <a:t>Ledige med lang forudgående ledighed</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6</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41</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43</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7</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2</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100</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331</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extLst>
                  <a:ext uri="{0D108BD9-81ED-4DB2-BD59-A6C34878D82A}">
                    <a16:rowId xmlns:a16="http://schemas.microsoft.com/office/drawing/2014/main" val="810818685"/>
                  </a:ext>
                </a:extLst>
              </a:tr>
              <a:tr h="138221">
                <a:tc>
                  <a:txBody>
                    <a:bodyPr/>
                    <a:lstStyle/>
                    <a:p>
                      <a:pPr>
                        <a:lnSpc>
                          <a:spcPct val="107000"/>
                        </a:lnSpc>
                        <a:spcAft>
                          <a:spcPts val="0"/>
                        </a:spcAft>
                      </a:pPr>
                      <a:r>
                        <a:rPr lang="da-DK" sz="900">
                          <a:effectLst/>
                        </a:rPr>
                        <a:t>Ledige med handicap/varig funktionsnedsættelse</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tabLst>
                          <a:tab pos="222885" algn="l"/>
                        </a:tabLst>
                      </a:pPr>
                      <a:r>
                        <a:rPr lang="da-DK" sz="900">
                          <a:effectLst/>
                        </a:rPr>
                        <a:t>6</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dirty="0">
                          <a:effectLst/>
                        </a:rPr>
                        <a:t>37</a:t>
                      </a:r>
                      <a:endParaRPr lang="da-DK"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46</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dirty="0">
                          <a:effectLst/>
                        </a:rPr>
                        <a:t>9</a:t>
                      </a:r>
                      <a:endParaRPr lang="da-DK"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3</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a:effectLst/>
                        </a:rPr>
                        <a:t>100</a:t>
                      </a:r>
                      <a:endParaRPr lang="da-DK"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tc>
                  <a:txBody>
                    <a:bodyPr/>
                    <a:lstStyle/>
                    <a:p>
                      <a:pPr algn="ctr">
                        <a:lnSpc>
                          <a:spcPct val="107000"/>
                        </a:lnSpc>
                        <a:spcAft>
                          <a:spcPts val="0"/>
                        </a:spcAft>
                      </a:pPr>
                      <a:r>
                        <a:rPr lang="da-DK" sz="900" dirty="0">
                          <a:effectLst/>
                        </a:rPr>
                        <a:t>331</a:t>
                      </a:r>
                      <a:endParaRPr lang="da-DK"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296" marR="61296" marT="0" marB="0" anchor="ctr"/>
                </a:tc>
                <a:extLst>
                  <a:ext uri="{0D108BD9-81ED-4DB2-BD59-A6C34878D82A}">
                    <a16:rowId xmlns:a16="http://schemas.microsoft.com/office/drawing/2014/main" val="1000840546"/>
                  </a:ext>
                </a:extLst>
              </a:tr>
            </a:tbl>
          </a:graphicData>
        </a:graphic>
      </p:graphicFrame>
    </p:spTree>
    <p:extLst>
      <p:ext uri="{BB962C8B-B14F-4D97-AF65-F5344CB8AC3E}">
        <p14:creationId xmlns:p14="http://schemas.microsoft.com/office/powerpoint/2010/main" val="1463051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600" dirty="0"/>
              <a:t>6. Det offentlige beskæftigelsessystem (matchning og støtte)</a:t>
            </a:r>
          </a:p>
        </p:txBody>
      </p:sp>
      <p:sp>
        <p:nvSpPr>
          <p:cNvPr id="3" name="Rectangle 2"/>
          <p:cNvSpPr>
            <a:spLocks noGrp="1"/>
          </p:cNvSpPr>
          <p:nvPr>
            <p:ph sz="quarter" idx="13"/>
          </p:nvPr>
        </p:nvSpPr>
        <p:spPr>
          <a:xfrm>
            <a:off x="609600" y="1352551"/>
            <a:ext cx="7850832" cy="3451447"/>
          </a:xfrm>
        </p:spPr>
        <p:txBody>
          <a:bodyPr>
            <a:normAutofit fontScale="77500" lnSpcReduction="20000"/>
          </a:bodyPr>
          <a:lstStyle/>
          <a:p>
            <a:pPr marL="0" indent="0">
              <a:buNone/>
            </a:pPr>
            <a:r>
              <a:rPr lang="da-DK" b="1" dirty="0"/>
              <a:t>Handicap i den generelle beskæftigelsespolitik 1992-2012</a:t>
            </a:r>
            <a:r>
              <a:rPr lang="da-DK" dirty="0"/>
              <a:t> </a:t>
            </a:r>
          </a:p>
          <a:p>
            <a:r>
              <a:rPr lang="da-DK" dirty="0"/>
              <a:t>Gennemgang af 166 lovforslag i perioden.</a:t>
            </a:r>
          </a:p>
          <a:p>
            <a:r>
              <a:rPr lang="da-DK" dirty="0"/>
              <a:t>1990’erne:</a:t>
            </a:r>
          </a:p>
          <a:p>
            <a:pPr lvl="1"/>
            <a:r>
              <a:rPr lang="da-DK" dirty="0"/>
              <a:t>Aktiv arbejdsmarkedspolitik.</a:t>
            </a:r>
          </a:p>
          <a:p>
            <a:pPr lvl="1"/>
            <a:r>
              <a:rPr lang="da-DK" dirty="0"/>
              <a:t>Kommunal aktivering og aktiv socialpolitik.</a:t>
            </a:r>
          </a:p>
          <a:p>
            <a:r>
              <a:rPr lang="da-DK" dirty="0"/>
              <a:t>00’erne:</a:t>
            </a:r>
          </a:p>
          <a:p>
            <a:pPr lvl="1"/>
            <a:r>
              <a:rPr lang="da-DK" dirty="0"/>
              <a:t>Ressortomlægning og ”Flere i arbejde”.</a:t>
            </a:r>
          </a:p>
          <a:p>
            <a:pPr lvl="1"/>
            <a:r>
              <a:rPr lang="da-DK" dirty="0"/>
              <a:t>Decentralisering og enstrenget beskæftigelsespolitik. </a:t>
            </a:r>
          </a:p>
          <a:p>
            <a:r>
              <a:rPr lang="da-DK" dirty="0"/>
              <a:t>Målgruppen der forsvandt</a:t>
            </a:r>
          </a:p>
          <a:p>
            <a:r>
              <a:rPr lang="da-DK" dirty="0"/>
              <a:t>Hvor blev sektoransvaret af?</a:t>
            </a:r>
          </a:p>
          <a:p>
            <a:pPr marL="0" indent="0">
              <a:buNone/>
            </a:pPr>
            <a:endParaRPr lang="da-DK" dirty="0"/>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12</a:t>
            </a:fld>
            <a:endParaRPr kumimoji="0" lang="da-DK"/>
          </a:p>
        </p:txBody>
      </p:sp>
    </p:spTree>
    <p:extLst>
      <p:ext uri="{BB962C8B-B14F-4D97-AF65-F5344CB8AC3E}">
        <p14:creationId xmlns:p14="http://schemas.microsoft.com/office/powerpoint/2010/main" val="1800565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600" dirty="0"/>
              <a:t>Kompensation til handicappede i erhverv</a:t>
            </a:r>
          </a:p>
        </p:txBody>
      </p:sp>
      <p:sp>
        <p:nvSpPr>
          <p:cNvPr id="3" name="Rectangle 2"/>
          <p:cNvSpPr>
            <a:spLocks noGrp="1"/>
          </p:cNvSpPr>
          <p:nvPr>
            <p:ph sz="quarter" idx="13"/>
          </p:nvPr>
        </p:nvSpPr>
        <p:spPr>
          <a:xfrm>
            <a:off x="609600" y="1352551"/>
            <a:ext cx="7850832" cy="3451447"/>
          </a:xfrm>
        </p:spPr>
        <p:txBody>
          <a:bodyPr>
            <a:normAutofit/>
          </a:bodyPr>
          <a:lstStyle/>
          <a:p>
            <a:r>
              <a:rPr lang="da-DK" dirty="0"/>
              <a:t>En lang historie</a:t>
            </a:r>
          </a:p>
          <a:p>
            <a:r>
              <a:rPr lang="da-DK" dirty="0"/>
              <a:t>Målgruppe 2007:</a:t>
            </a:r>
          </a:p>
          <a:p>
            <a:pPr lvl="1"/>
            <a:r>
              <a:rPr lang="da-DK" i="1" dirty="0"/>
              <a:t>”Der kan ydes personlig assistance til ledige, lønmodtagere og selvstændigt erhvervsdrivende, der på grund af en varig og betydelig fysisk eller psykisk funktionsnedsættelse har behov for særlig personlig bistand.”</a:t>
            </a:r>
            <a:endParaRPr lang="da-DK" dirty="0"/>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13</a:t>
            </a:fld>
            <a:endParaRPr kumimoji="0" lang="da-DK"/>
          </a:p>
        </p:txBody>
      </p:sp>
    </p:spTree>
    <p:extLst>
      <p:ext uri="{BB962C8B-B14F-4D97-AF65-F5344CB8AC3E}">
        <p14:creationId xmlns:p14="http://schemas.microsoft.com/office/powerpoint/2010/main" val="498911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200" dirty="0"/>
              <a:t>Handicap i den lokale beskæftigelsesindsats</a:t>
            </a:r>
          </a:p>
        </p:txBody>
      </p:sp>
      <p:sp>
        <p:nvSpPr>
          <p:cNvPr id="3" name="Rectangle 2"/>
          <p:cNvSpPr>
            <a:spLocks noGrp="1"/>
          </p:cNvSpPr>
          <p:nvPr>
            <p:ph sz="quarter" idx="13"/>
          </p:nvPr>
        </p:nvSpPr>
        <p:spPr>
          <a:xfrm>
            <a:off x="609600" y="1352551"/>
            <a:ext cx="7850832" cy="3451447"/>
          </a:xfrm>
        </p:spPr>
        <p:txBody>
          <a:bodyPr>
            <a:normAutofit lnSpcReduction="10000"/>
          </a:bodyPr>
          <a:lstStyle/>
          <a:p>
            <a:pPr marL="0" indent="0">
              <a:buNone/>
            </a:pPr>
            <a:r>
              <a:rPr lang="da-DK" b="1" dirty="0"/>
              <a:t>Undersøgelse 2012 bland jobcenterchefer og nøglepersoner på handicapområdet</a:t>
            </a:r>
            <a:r>
              <a:rPr lang="da-DK" dirty="0"/>
              <a:t> </a:t>
            </a:r>
          </a:p>
          <a:p>
            <a:pPr lvl="0"/>
            <a:r>
              <a:rPr lang="da-DK" dirty="0"/>
              <a:t>Ingen data om effekter eller forvaltningspræstationer.</a:t>
            </a:r>
          </a:p>
          <a:p>
            <a:pPr lvl="0"/>
            <a:r>
              <a:rPr lang="da-DK" dirty="0"/>
              <a:t>Usikkerhed om målgruppen.</a:t>
            </a:r>
          </a:p>
          <a:p>
            <a:pPr lvl="0"/>
            <a:r>
              <a:rPr lang="da-DK" dirty="0"/>
              <a:t>Få lokalpolitiske eller ledelsesmæssige mål.</a:t>
            </a:r>
          </a:p>
          <a:p>
            <a:pPr lvl="0"/>
            <a:r>
              <a:rPr lang="da-DK" dirty="0"/>
              <a:t>Få målrettede tilbud og samarbejdsrelationer.</a:t>
            </a:r>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14</a:t>
            </a:fld>
            <a:endParaRPr kumimoji="0" lang="da-DK"/>
          </a:p>
        </p:txBody>
      </p:sp>
    </p:spTree>
    <p:extLst>
      <p:ext uri="{BB962C8B-B14F-4D97-AF65-F5344CB8AC3E}">
        <p14:creationId xmlns:p14="http://schemas.microsoft.com/office/powerpoint/2010/main" val="672085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200" dirty="0"/>
              <a:t>Aktuel viden om indhold og effekt</a:t>
            </a:r>
          </a:p>
        </p:txBody>
      </p:sp>
      <p:sp>
        <p:nvSpPr>
          <p:cNvPr id="3" name="Rectangle 2"/>
          <p:cNvSpPr>
            <a:spLocks noGrp="1"/>
          </p:cNvSpPr>
          <p:nvPr>
            <p:ph sz="quarter" idx="13"/>
          </p:nvPr>
        </p:nvSpPr>
        <p:spPr>
          <a:xfrm>
            <a:off x="609600" y="1352551"/>
            <a:ext cx="7850832" cy="3451447"/>
          </a:xfrm>
        </p:spPr>
        <p:txBody>
          <a:bodyPr>
            <a:normAutofit fontScale="40000" lnSpcReduction="20000"/>
          </a:bodyPr>
          <a:lstStyle/>
          <a:p>
            <a:pPr marL="0" indent="0">
              <a:buNone/>
            </a:pPr>
            <a:r>
              <a:rPr lang="da-DK" b="1" dirty="0"/>
              <a:t>Jobindsats.dk:</a:t>
            </a:r>
            <a:r>
              <a:rPr lang="da-DK" dirty="0"/>
              <a:t> </a:t>
            </a:r>
          </a:p>
          <a:p>
            <a:r>
              <a:rPr lang="da-DK" dirty="0"/>
              <a:t>På Jobindsats.dk kan jobcentrene trække en række oversigter – besparelsespotentiale og nøgletal på reformområderne - til at understøtte jobcentrenes opfølgning på potentielle økonomiske besparelser, indsatsen, resultaterne og reformmålene i beskæftigelsesindsatsen. I databanken på Jobindsats.dk er det muligt at supplere oversigterne med mere detaljerede tal, der kan belyse hvorfor jobcentret klarer sig godt – eller mindre godt.</a:t>
            </a:r>
          </a:p>
          <a:p>
            <a:pPr marL="0" indent="0">
              <a:buNone/>
            </a:pPr>
            <a:r>
              <a:rPr lang="da-DK" dirty="0"/>
              <a:t>Fordelingsvariable:</a:t>
            </a:r>
          </a:p>
          <a:p>
            <a:pPr lvl="0"/>
            <a:r>
              <a:rPr lang="da-DK" dirty="0"/>
              <a:t>A-kasse</a:t>
            </a:r>
          </a:p>
          <a:p>
            <a:pPr lvl="0"/>
            <a:r>
              <a:rPr lang="da-DK" dirty="0"/>
              <a:t>Alder</a:t>
            </a:r>
          </a:p>
          <a:p>
            <a:pPr lvl="0"/>
            <a:r>
              <a:rPr lang="da-DK" dirty="0"/>
              <a:t>Bopælsland</a:t>
            </a:r>
          </a:p>
          <a:p>
            <a:pPr lvl="0"/>
            <a:r>
              <a:rPr lang="da-DK" dirty="0"/>
              <a:t>Branche</a:t>
            </a:r>
          </a:p>
          <a:p>
            <a:pPr lvl="0"/>
            <a:r>
              <a:rPr lang="da-DK" dirty="0"/>
              <a:t>Erhvervsgrupper</a:t>
            </a:r>
          </a:p>
          <a:p>
            <a:pPr lvl="0"/>
            <a:r>
              <a:rPr lang="da-DK" dirty="0"/>
              <a:t>Herkomst</a:t>
            </a:r>
          </a:p>
          <a:p>
            <a:pPr lvl="0"/>
            <a:r>
              <a:rPr lang="da-DK" dirty="0"/>
              <a:t>Køn</a:t>
            </a:r>
          </a:p>
          <a:p>
            <a:pPr marL="0" indent="0">
              <a:buNone/>
            </a:pPr>
            <a:r>
              <a:rPr lang="da-DK" dirty="0"/>
              <a:t> </a:t>
            </a:r>
          </a:p>
          <a:p>
            <a:pPr marL="0" indent="0">
              <a:buNone/>
            </a:pPr>
            <a:r>
              <a:rPr lang="da-DK" dirty="0"/>
              <a:t>Der er altså ikke adgang til data om funktionsnedsættelser/handicap</a:t>
            </a:r>
          </a:p>
          <a:p>
            <a:endParaRPr lang="da-DK" dirty="0"/>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15</a:t>
            </a:fld>
            <a:endParaRPr kumimoji="0" lang="da-DK"/>
          </a:p>
        </p:txBody>
      </p:sp>
      <p:sp>
        <p:nvSpPr>
          <p:cNvPr id="6" name="Rectangle 2">
            <a:extLst>
              <a:ext uri="{FF2B5EF4-FFF2-40B4-BE49-F238E27FC236}">
                <a16:creationId xmlns:a16="http://schemas.microsoft.com/office/drawing/2014/main" id="{D65B3104-80C5-4B72-8FB3-7F69145878BC}"/>
              </a:ext>
            </a:extLst>
          </p:cNvPr>
          <p:cNvSpPr txBox="1">
            <a:spLocks/>
          </p:cNvSpPr>
          <p:nvPr/>
        </p:nvSpPr>
        <p:spPr>
          <a:xfrm>
            <a:off x="2051720" y="2427734"/>
            <a:ext cx="2232248" cy="2247849"/>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lang="da-DK"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lang="da-DK"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lang="da-DK"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lang="da-DK"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lang="da-DK"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lang="da-DK"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lang="da-DK"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lang="da-DK"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lang="da-DK" sz="1800" kern="1200" baseline="0">
                <a:solidFill>
                  <a:schemeClr val="tx1"/>
                </a:solidFill>
                <a:latin typeface="+mn-lt"/>
                <a:ea typeface="+mn-ea"/>
                <a:cs typeface="+mn-cs"/>
              </a:defRPr>
            </a:lvl9pPr>
            <a:extLst/>
          </a:lstStyle>
          <a:p>
            <a:r>
              <a:rPr lang="da-DK" sz="1400" dirty="0"/>
              <a:t>Ledighedstype</a:t>
            </a:r>
          </a:p>
          <a:p>
            <a:r>
              <a:rPr lang="da-DK" sz="1400" dirty="0"/>
              <a:t>Matchkategori</a:t>
            </a:r>
          </a:p>
          <a:p>
            <a:r>
              <a:rPr lang="da-DK" sz="1400" dirty="0"/>
              <a:t>Nationalitet</a:t>
            </a:r>
          </a:p>
          <a:p>
            <a:r>
              <a:rPr lang="da-DK" sz="1400" dirty="0"/>
              <a:t>Opholdsgrundlag</a:t>
            </a:r>
          </a:p>
          <a:p>
            <a:r>
              <a:rPr lang="da-DK" sz="1400" dirty="0"/>
              <a:t>Tilbud</a:t>
            </a:r>
          </a:p>
          <a:p>
            <a:r>
              <a:rPr lang="da-DK" sz="1400" dirty="0"/>
              <a:t>Visitationskategori</a:t>
            </a:r>
          </a:p>
          <a:p>
            <a:r>
              <a:rPr lang="da-DK" sz="1400" dirty="0"/>
              <a:t>År for opholdsgrundlag</a:t>
            </a:r>
          </a:p>
          <a:p>
            <a:pPr marL="0" indent="0">
              <a:buFont typeface="Wingdings"/>
              <a:buNone/>
            </a:pPr>
            <a:r>
              <a:rPr lang="da-DK" dirty="0"/>
              <a:t> </a:t>
            </a:r>
          </a:p>
        </p:txBody>
      </p:sp>
    </p:spTree>
    <p:extLst>
      <p:ext uri="{BB962C8B-B14F-4D97-AF65-F5344CB8AC3E}">
        <p14:creationId xmlns:p14="http://schemas.microsoft.com/office/powerpoint/2010/main" val="580239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200" dirty="0"/>
              <a:t>Aktuel viden om indhold og effekt (fortsat)</a:t>
            </a:r>
          </a:p>
        </p:txBody>
      </p:sp>
      <p:sp>
        <p:nvSpPr>
          <p:cNvPr id="3" name="Rectangle 2"/>
          <p:cNvSpPr>
            <a:spLocks noGrp="1"/>
          </p:cNvSpPr>
          <p:nvPr>
            <p:ph sz="quarter" idx="13"/>
          </p:nvPr>
        </p:nvSpPr>
        <p:spPr>
          <a:xfrm>
            <a:off x="609600" y="1352551"/>
            <a:ext cx="7850832" cy="3451447"/>
          </a:xfrm>
        </p:spPr>
        <p:txBody>
          <a:bodyPr>
            <a:normAutofit fontScale="55000" lnSpcReduction="20000"/>
          </a:bodyPr>
          <a:lstStyle/>
          <a:p>
            <a:r>
              <a:rPr lang="da-DK" dirty="0"/>
              <a:t>Ingen systematisk viden på kommuneniveau om handicap, hvad angår: </a:t>
            </a:r>
          </a:p>
          <a:p>
            <a:pPr lvl="1"/>
            <a:r>
              <a:rPr lang="da-DK" dirty="0"/>
              <a:t>Beskæftigelse</a:t>
            </a:r>
          </a:p>
          <a:p>
            <a:pPr lvl="1"/>
            <a:r>
              <a:rPr lang="da-DK" dirty="0"/>
              <a:t>Ledighed</a:t>
            </a:r>
          </a:p>
          <a:p>
            <a:pPr lvl="1"/>
            <a:r>
              <a:rPr lang="da-DK" dirty="0"/>
              <a:t>Indsats og effekt</a:t>
            </a:r>
          </a:p>
          <a:p>
            <a:pPr lvl="1"/>
            <a:r>
              <a:rPr lang="da-DK" dirty="0"/>
              <a:t>Ydelser</a:t>
            </a:r>
          </a:p>
          <a:p>
            <a:pPr lvl="1"/>
            <a:r>
              <a:rPr lang="da-DK" dirty="0"/>
              <a:t>Anvendelse af kompenserende ordninger</a:t>
            </a:r>
          </a:p>
          <a:p>
            <a:pPr marL="0" indent="0">
              <a:buNone/>
            </a:pPr>
            <a:r>
              <a:rPr lang="da-DK" dirty="0"/>
              <a:t> </a:t>
            </a:r>
          </a:p>
          <a:p>
            <a:r>
              <a:rPr lang="da-DK" dirty="0"/>
              <a:t>Stor kontrast til det sociale område, hvor der i disse år arbejdes med en ambitiøs datastrategi om handicap. </a:t>
            </a:r>
          </a:p>
          <a:p>
            <a:r>
              <a:rPr lang="da-DK" dirty="0"/>
              <a:t>Samlet set er der alt for lidt viden både om udbud, efterspørgsel og beskæftigelsessystemets rolle.</a:t>
            </a:r>
          </a:p>
          <a:p>
            <a:r>
              <a:rPr lang="da-DK" dirty="0"/>
              <a:t>Positive erfaringer fra forsøgsprojekter i forhold til afgrænsede grupper, men kun lidt systemejerskab.</a:t>
            </a:r>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16</a:t>
            </a:fld>
            <a:endParaRPr kumimoji="0" lang="da-DK"/>
          </a:p>
        </p:txBody>
      </p:sp>
    </p:spTree>
    <p:extLst>
      <p:ext uri="{BB962C8B-B14F-4D97-AF65-F5344CB8AC3E}">
        <p14:creationId xmlns:p14="http://schemas.microsoft.com/office/powerpoint/2010/main" val="700862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200" dirty="0"/>
              <a:t>7. Mere om forskningscenter for Handicap og Beskæftigelse</a:t>
            </a:r>
          </a:p>
        </p:txBody>
      </p:sp>
      <p:sp>
        <p:nvSpPr>
          <p:cNvPr id="3" name="Rectangle 2"/>
          <p:cNvSpPr>
            <a:spLocks noGrp="1"/>
          </p:cNvSpPr>
          <p:nvPr>
            <p:ph sz="quarter" idx="13"/>
          </p:nvPr>
        </p:nvSpPr>
        <p:spPr>
          <a:xfrm>
            <a:off x="609600" y="1352551"/>
            <a:ext cx="7850832" cy="3451447"/>
          </a:xfrm>
        </p:spPr>
        <p:txBody>
          <a:bodyPr>
            <a:normAutofit fontScale="70000" lnSpcReduction="20000"/>
          </a:bodyPr>
          <a:lstStyle/>
          <a:p>
            <a:pPr marL="0" indent="0">
              <a:buNone/>
            </a:pPr>
            <a:r>
              <a:rPr lang="da-DK" b="1" dirty="0"/>
              <a:t>Forskningscenter for Handicap og Beskæftigelse</a:t>
            </a:r>
            <a:r>
              <a:rPr lang="da-DK" dirty="0"/>
              <a:t> er et tværinstitutionelt forsknings- og videnscenter om handicap og beskæftigelse.</a:t>
            </a:r>
          </a:p>
          <a:p>
            <a:pPr marL="0" indent="0">
              <a:buNone/>
            </a:pPr>
            <a:r>
              <a:rPr lang="da-DK" dirty="0"/>
              <a:t>Visionen er, at samle den fragmenterede viden om mennesker med handicap, </a:t>
            </a:r>
            <a:r>
              <a:rPr lang="da-DK" dirty="0" err="1"/>
              <a:t>beskæftigelsesystemet</a:t>
            </a:r>
            <a:r>
              <a:rPr lang="da-DK" dirty="0"/>
              <a:t> og arbejdsmarkedet med henblik på at finde nye og effektive metoder til at integrere og fastholde mennesker med handicap på arbejdsmarkedet.</a:t>
            </a:r>
          </a:p>
          <a:p>
            <a:pPr marL="0" indent="0">
              <a:buNone/>
            </a:pPr>
            <a:endParaRPr lang="da-DK" dirty="0"/>
          </a:p>
          <a:p>
            <a:pPr marL="0" indent="0">
              <a:buNone/>
            </a:pPr>
            <a:r>
              <a:rPr lang="da-DK" b="1" dirty="0"/>
              <a:t>Partnere:</a:t>
            </a:r>
          </a:p>
          <a:p>
            <a:pPr lvl="0"/>
            <a:r>
              <a:rPr lang="da-DK" dirty="0"/>
              <a:t>Center for Arbejdsmarkedsforskning ved Aalborg Universitet (CARMA).</a:t>
            </a:r>
          </a:p>
          <a:p>
            <a:pPr lvl="0"/>
            <a:r>
              <a:rPr lang="da-DK" dirty="0"/>
              <a:t>Viden for Velfærd (VIVE, tidl. SFI).</a:t>
            </a:r>
          </a:p>
          <a:p>
            <a:pPr lvl="0"/>
            <a:r>
              <a:rPr lang="da-DK" dirty="0"/>
              <a:t>VIA University College Aarhus (VIA UC).</a:t>
            </a:r>
          </a:p>
          <a:p>
            <a:pPr marL="0" indent="0">
              <a:buNone/>
            </a:pPr>
            <a:endParaRPr lang="da-DK" dirty="0"/>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17</a:t>
            </a:fld>
            <a:endParaRPr kumimoji="0" lang="da-DK"/>
          </a:p>
        </p:txBody>
      </p:sp>
    </p:spTree>
    <p:extLst>
      <p:ext uri="{BB962C8B-B14F-4D97-AF65-F5344CB8AC3E}">
        <p14:creationId xmlns:p14="http://schemas.microsoft.com/office/powerpoint/2010/main" val="926863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200" dirty="0"/>
              <a:t>7. Mere om forskningscenter for Handicap og Beskæftigelse</a:t>
            </a:r>
          </a:p>
        </p:txBody>
      </p:sp>
      <p:sp>
        <p:nvSpPr>
          <p:cNvPr id="3" name="Rectangle 2"/>
          <p:cNvSpPr>
            <a:spLocks noGrp="1"/>
          </p:cNvSpPr>
          <p:nvPr>
            <p:ph sz="quarter" idx="13"/>
          </p:nvPr>
        </p:nvSpPr>
        <p:spPr>
          <a:xfrm>
            <a:off x="609600" y="1352551"/>
            <a:ext cx="7850832" cy="3451447"/>
          </a:xfrm>
        </p:spPr>
        <p:txBody>
          <a:bodyPr>
            <a:normAutofit fontScale="70000" lnSpcReduction="20000"/>
          </a:bodyPr>
          <a:lstStyle/>
          <a:p>
            <a:pPr marL="0" indent="0">
              <a:buNone/>
            </a:pPr>
            <a:r>
              <a:rPr lang="da-DK" b="1" dirty="0"/>
              <a:t>Bevilling fra </a:t>
            </a:r>
            <a:r>
              <a:rPr lang="da-DK" b="1" dirty="0" err="1"/>
              <a:t>Bevica</a:t>
            </a:r>
            <a:r>
              <a:rPr lang="da-DK" b="1" dirty="0"/>
              <a:t> Fonden</a:t>
            </a:r>
            <a:r>
              <a:rPr lang="da-DK" dirty="0"/>
              <a:t> </a:t>
            </a:r>
          </a:p>
          <a:p>
            <a:r>
              <a:rPr lang="da-DK" dirty="0"/>
              <a:t>I perioden 2018-20 arbejder vi på et projekt omkring mennesker med bevægelseshandicap.</a:t>
            </a:r>
          </a:p>
          <a:p>
            <a:r>
              <a:rPr lang="da-DK" dirty="0"/>
              <a:t>I projektet undersøger vi:</a:t>
            </a:r>
          </a:p>
          <a:p>
            <a:pPr lvl="1"/>
            <a:r>
              <a:rPr lang="da-DK" dirty="0"/>
              <a:t>Hvad kendetegner arbejdsmarkedssituationen for mennesker med bevægelseshandicap og hvordan opfatter de selv barrierer og muligheder i forhold til arbejdsmarkedet?</a:t>
            </a:r>
          </a:p>
          <a:p>
            <a:pPr lvl="1"/>
            <a:r>
              <a:rPr lang="da-DK" dirty="0"/>
              <a:t>Hvilke faktorer fremmer og hæmmer beskæftigelsessystemets evne til at adressere behovene blandt personer med bevægelseshandicap og hvordan kan indsatserne forbedres?</a:t>
            </a:r>
          </a:p>
          <a:p>
            <a:pPr lvl="1"/>
            <a:r>
              <a:rPr lang="da-DK" dirty="0"/>
              <a:t>Hvilke faktorer fremmer og hæmmer arbejdsgivernes vilje og evne til at ansætte, fastholde og udvikle personer med bevægelseshandicap og hvordan kan flere arbejdsgivere engageres?</a:t>
            </a:r>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18</a:t>
            </a:fld>
            <a:endParaRPr kumimoji="0" lang="da-DK"/>
          </a:p>
        </p:txBody>
      </p:sp>
    </p:spTree>
    <p:extLst>
      <p:ext uri="{BB962C8B-B14F-4D97-AF65-F5344CB8AC3E}">
        <p14:creationId xmlns:p14="http://schemas.microsoft.com/office/powerpoint/2010/main" val="958502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200" dirty="0"/>
              <a:t>7. Mere om forskningscenter for Handicap og Beskæftigelse</a:t>
            </a:r>
          </a:p>
        </p:txBody>
      </p:sp>
      <p:sp>
        <p:nvSpPr>
          <p:cNvPr id="3" name="Rectangle 2"/>
          <p:cNvSpPr>
            <a:spLocks noGrp="1"/>
          </p:cNvSpPr>
          <p:nvPr>
            <p:ph sz="quarter" idx="13"/>
          </p:nvPr>
        </p:nvSpPr>
        <p:spPr>
          <a:xfrm>
            <a:off x="609600" y="1352551"/>
            <a:ext cx="7850832" cy="3451447"/>
          </a:xfrm>
        </p:spPr>
        <p:txBody>
          <a:bodyPr>
            <a:normAutofit fontScale="70000" lnSpcReduction="20000"/>
          </a:bodyPr>
          <a:lstStyle/>
          <a:p>
            <a:pPr marL="0" indent="0">
              <a:buNone/>
            </a:pPr>
            <a:r>
              <a:rPr lang="da-DK" b="1" dirty="0"/>
              <a:t>Aktiviteter</a:t>
            </a:r>
            <a:r>
              <a:rPr lang="da-DK" dirty="0"/>
              <a:t> </a:t>
            </a:r>
          </a:p>
          <a:p>
            <a:pPr marL="0" indent="0">
              <a:buNone/>
            </a:pPr>
            <a:r>
              <a:rPr lang="da-DK" dirty="0"/>
              <a:t>Der gennemføres i den treårige projektperioden fra 2018 til 2020 tre store spørgeskemaundersøgelser og casestudier af hhv. personer med bevægelseshandicap, jobcentrene og et repræsentativt udsnit af arbejdsgiverne.</a:t>
            </a:r>
          </a:p>
          <a:p>
            <a:pPr marL="0" indent="0">
              <a:buNone/>
            </a:pPr>
            <a:r>
              <a:rPr lang="da-DK" dirty="0"/>
              <a:t>Den indsamlede viden vil blive kvalificeret og diskuteret i ”</a:t>
            </a:r>
            <a:r>
              <a:rPr lang="da-DK" i="1" dirty="0"/>
              <a:t>innovationsværksteder</a:t>
            </a:r>
            <a:r>
              <a:rPr lang="da-DK" dirty="0"/>
              <a:t>”. Målet er her, at forskningen kvalificeres af praksis og praksis kvalificeres af forskningen. Innovationsværkstederne er et mødested imellem projektets interessenter, som skal medvirke til at finde og afprøve nye og effektive redskaber til at forbedre arbejdsmarkedssituationen for mennesker med bevægelseshandicap (fx handicaporganisationerne, jobcentrene, arbejdsmarkedets parter og arbejdsgiverrepræsentanter). </a:t>
            </a:r>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19</a:t>
            </a:fld>
            <a:endParaRPr kumimoji="0" lang="da-DK"/>
          </a:p>
        </p:txBody>
      </p:sp>
    </p:spTree>
    <p:extLst>
      <p:ext uri="{BB962C8B-B14F-4D97-AF65-F5344CB8AC3E}">
        <p14:creationId xmlns:p14="http://schemas.microsoft.com/office/powerpoint/2010/main" val="2630687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da-DK" dirty="0"/>
              <a:t>Kort om min baggrund</a:t>
            </a:r>
          </a:p>
        </p:txBody>
      </p:sp>
      <p:sp>
        <p:nvSpPr>
          <p:cNvPr id="3" name="Rectangle 2"/>
          <p:cNvSpPr>
            <a:spLocks noGrp="1"/>
          </p:cNvSpPr>
          <p:nvPr>
            <p:ph sz="quarter" idx="13"/>
          </p:nvPr>
        </p:nvSpPr>
        <p:spPr>
          <a:xfrm>
            <a:off x="609600" y="1352551"/>
            <a:ext cx="7850832" cy="3451447"/>
          </a:xfrm>
        </p:spPr>
        <p:txBody>
          <a:bodyPr>
            <a:normAutofit fontScale="55000" lnSpcReduction="20000"/>
          </a:bodyPr>
          <a:lstStyle/>
          <a:p>
            <a:r>
              <a:rPr lang="da-DK" dirty="0"/>
              <a:t>Cand.scient.pol. 1988</a:t>
            </a:r>
          </a:p>
          <a:p>
            <a:r>
              <a:rPr lang="da-DK" dirty="0"/>
              <a:t>Diverse jobs 1990-2009</a:t>
            </a:r>
          </a:p>
          <a:p>
            <a:r>
              <a:rPr lang="da-DK" dirty="0"/>
              <a:t>Konsulent i Ankerhus Gruppen A/S 2009-2014</a:t>
            </a:r>
          </a:p>
          <a:p>
            <a:r>
              <a:rPr lang="da-DK" dirty="0"/>
              <a:t>Ph.d.-forløb 2011-2014:</a:t>
            </a:r>
          </a:p>
          <a:p>
            <a:pPr lvl="1"/>
            <a:r>
              <a:rPr lang="da-DK" dirty="0"/>
              <a:t>”Målgruppen der forsvandt” (Frydenlund Academic 2015) </a:t>
            </a:r>
          </a:p>
          <a:p>
            <a:r>
              <a:rPr lang="da-DK" dirty="0"/>
              <a:t>Ansat på VIA, socialrådgiveruddannelsen 2015</a:t>
            </a:r>
          </a:p>
          <a:p>
            <a:r>
              <a:rPr lang="da-DK" dirty="0"/>
              <a:t>Forskningsprojekter på VIA 2016-2017:</a:t>
            </a:r>
          </a:p>
          <a:p>
            <a:pPr lvl="1"/>
            <a:r>
              <a:rPr lang="da-DK" dirty="0"/>
              <a:t>Fra erhvervsevne til arbejdsevne</a:t>
            </a:r>
          </a:p>
          <a:p>
            <a:pPr lvl="1"/>
            <a:r>
              <a:rPr lang="da-DK" dirty="0"/>
              <a:t>Handicap i den lokale beskæftigelsesindsats</a:t>
            </a:r>
          </a:p>
          <a:p>
            <a:r>
              <a:rPr lang="da-DK" dirty="0"/>
              <a:t>Igangværende/kommende projekter::</a:t>
            </a:r>
          </a:p>
          <a:p>
            <a:pPr lvl="1"/>
            <a:r>
              <a:rPr lang="da-DK" dirty="0"/>
              <a:t>Fra uddannelse til første job – med handicap</a:t>
            </a:r>
          </a:p>
          <a:p>
            <a:pPr lvl="1"/>
            <a:r>
              <a:rPr lang="da-DK" dirty="0"/>
              <a:t>Forskningscenter om Handicap og beskæftigelse </a:t>
            </a:r>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2</a:t>
            </a:fld>
            <a:endParaRPr kumimoji="0" lang="da-DK"/>
          </a:p>
        </p:txBody>
      </p:sp>
      <p:sp>
        <p:nvSpPr>
          <p:cNvPr id="4" name="Rektangel 3">
            <a:extLst>
              <a:ext uri="{FF2B5EF4-FFF2-40B4-BE49-F238E27FC236}">
                <a16:creationId xmlns:a16="http://schemas.microsoft.com/office/drawing/2014/main" id="{47503B7B-2D43-4518-8F07-2042D703A33F}"/>
              </a:ext>
            </a:extLst>
          </p:cNvPr>
          <p:cNvSpPr/>
          <p:nvPr/>
        </p:nvSpPr>
        <p:spPr>
          <a:xfrm>
            <a:off x="6660232" y="2701349"/>
            <a:ext cx="1944216" cy="2091214"/>
          </a:xfrm>
          <a:prstGeom prst="rect">
            <a:avLst/>
          </a:prstGeom>
        </p:spPr>
        <p:txBody>
          <a:bodyPr wrap="square">
            <a:spAutoFit/>
          </a:bodyPr>
          <a:lstStyle/>
          <a:p>
            <a:pPr>
              <a:lnSpc>
                <a:spcPct val="107000"/>
              </a:lnSpc>
              <a:spcAft>
                <a:spcPts val="800"/>
              </a:spcAft>
            </a:pPr>
            <a:r>
              <a:rPr lang="da-DK" sz="1200" b="1" dirty="0">
                <a:latin typeface="Calibri" panose="020F0502020204030204" pitchFamily="34" charset="0"/>
                <a:ea typeface="Calibri" panose="020F0502020204030204" pitchFamily="34" charset="0"/>
                <a:cs typeface="Times New Roman" panose="02020603050405020304" pitchFamily="18" charset="0"/>
              </a:rPr>
              <a:t>Kontaktoplysninger</a:t>
            </a:r>
          </a:p>
          <a:p>
            <a:pPr>
              <a:lnSpc>
                <a:spcPct val="107000"/>
              </a:lnSpc>
              <a:spcAft>
                <a:spcPts val="800"/>
              </a:spcAft>
            </a:pPr>
            <a:r>
              <a:rPr lang="da-DK" sz="1200" dirty="0">
                <a:latin typeface="Calibri" panose="020F0502020204030204" pitchFamily="34" charset="0"/>
                <a:ea typeface="Calibri" panose="020F0502020204030204" pitchFamily="34" charset="0"/>
                <a:cs typeface="Times New Roman" panose="02020603050405020304" pitchFamily="18" charset="0"/>
              </a:rPr>
              <a:t>Finn Amby</a:t>
            </a:r>
          </a:p>
          <a:p>
            <a:pPr>
              <a:lnSpc>
                <a:spcPct val="107000"/>
              </a:lnSpc>
              <a:spcAft>
                <a:spcPts val="800"/>
              </a:spcAft>
            </a:pPr>
            <a:r>
              <a:rPr lang="da-DK" sz="1200" dirty="0">
                <a:latin typeface="Calibri" panose="020F0502020204030204" pitchFamily="34" charset="0"/>
                <a:ea typeface="Calibri" panose="020F0502020204030204" pitchFamily="34" charset="0"/>
                <a:cs typeface="Times New Roman" panose="02020603050405020304" pitchFamily="18" charset="0"/>
              </a:rPr>
              <a:t>VIA University College</a:t>
            </a:r>
          </a:p>
          <a:p>
            <a:pPr>
              <a:lnSpc>
                <a:spcPct val="107000"/>
              </a:lnSpc>
              <a:spcAft>
                <a:spcPts val="800"/>
              </a:spcAft>
            </a:pPr>
            <a:r>
              <a:rPr lang="da-DK" sz="1200" dirty="0" err="1">
                <a:latin typeface="Calibri" panose="020F0502020204030204" pitchFamily="34" charset="0"/>
                <a:ea typeface="Calibri" panose="020F0502020204030204" pitchFamily="34" charset="0"/>
                <a:cs typeface="Times New Roman" panose="02020603050405020304" pitchFamily="18" charset="0"/>
              </a:rPr>
              <a:t>Ceresbyen</a:t>
            </a:r>
            <a:r>
              <a:rPr lang="da-DK" sz="1200" dirty="0">
                <a:latin typeface="Calibri" panose="020F0502020204030204" pitchFamily="34" charset="0"/>
                <a:ea typeface="Calibri" panose="020F0502020204030204" pitchFamily="34" charset="0"/>
                <a:cs typeface="Times New Roman" panose="02020603050405020304" pitchFamily="18" charset="0"/>
              </a:rPr>
              <a:t> 24</a:t>
            </a:r>
          </a:p>
          <a:p>
            <a:pPr>
              <a:lnSpc>
                <a:spcPct val="107000"/>
              </a:lnSpc>
              <a:spcAft>
                <a:spcPts val="800"/>
              </a:spcAft>
            </a:pPr>
            <a:r>
              <a:rPr lang="da-DK" sz="1200" dirty="0">
                <a:latin typeface="Calibri" panose="020F0502020204030204" pitchFamily="34" charset="0"/>
                <a:ea typeface="Calibri" panose="020F0502020204030204" pitchFamily="34" charset="0"/>
                <a:cs typeface="Times New Roman" panose="02020603050405020304" pitchFamily="18" charset="0"/>
              </a:rPr>
              <a:t>8000 Aarhus C</a:t>
            </a:r>
          </a:p>
          <a:p>
            <a:pPr>
              <a:lnSpc>
                <a:spcPct val="107000"/>
              </a:lnSpc>
              <a:spcAft>
                <a:spcPts val="800"/>
              </a:spcAft>
            </a:pPr>
            <a:r>
              <a:rPr lang="da-DK" sz="1200" dirty="0">
                <a:latin typeface="Calibri" panose="020F0502020204030204" pitchFamily="34" charset="0"/>
                <a:ea typeface="Calibri" panose="020F0502020204030204" pitchFamily="34" charset="0"/>
                <a:cs typeface="Times New Roman" panose="02020603050405020304" pitchFamily="18" charset="0"/>
              </a:rPr>
              <a:t>M.: </a:t>
            </a:r>
            <a:r>
              <a:rPr lang="da-DK" sz="1200" b="1" dirty="0">
                <a:solidFill>
                  <a:srgbClr val="211A52"/>
                </a:solidFill>
                <a:latin typeface="Calibri" panose="020F0502020204030204" pitchFamily="34" charset="0"/>
                <a:ea typeface="Calibri" panose="020F0502020204030204" pitchFamily="34" charset="0"/>
                <a:cs typeface="Times New Roman" panose="02020603050405020304" pitchFamily="18" charset="0"/>
                <a:hlinkClick r:id="rId3"/>
              </a:rPr>
              <a:t>fina@via.dk</a:t>
            </a:r>
            <a:endParaRPr lang="da-DK"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200" dirty="0">
                <a:latin typeface="Calibri" panose="020F0502020204030204" pitchFamily="34" charset="0"/>
                <a:ea typeface="Calibri" panose="020F0502020204030204" pitchFamily="34" charset="0"/>
                <a:cs typeface="Times New Roman" panose="02020603050405020304" pitchFamily="18" charset="0"/>
              </a:rPr>
              <a:t>T.: 87553807</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200" dirty="0"/>
              <a:t>7. Mere om forskningscenter for Handicap og Beskæftigelse</a:t>
            </a:r>
          </a:p>
        </p:txBody>
      </p:sp>
      <p:sp>
        <p:nvSpPr>
          <p:cNvPr id="3" name="Rectangle 2"/>
          <p:cNvSpPr>
            <a:spLocks noGrp="1"/>
          </p:cNvSpPr>
          <p:nvPr>
            <p:ph sz="quarter" idx="13"/>
          </p:nvPr>
        </p:nvSpPr>
        <p:spPr>
          <a:xfrm>
            <a:off x="609600" y="1352551"/>
            <a:ext cx="7850832" cy="3451447"/>
          </a:xfrm>
        </p:spPr>
        <p:txBody>
          <a:bodyPr>
            <a:normAutofit/>
          </a:bodyPr>
          <a:lstStyle/>
          <a:p>
            <a:pPr marL="0" indent="0">
              <a:buNone/>
            </a:pPr>
            <a:r>
              <a:rPr lang="da-DK" b="1" dirty="0"/>
              <a:t>Kontakt</a:t>
            </a:r>
            <a:endParaRPr lang="da-DK" dirty="0"/>
          </a:p>
          <a:p>
            <a:r>
              <a:rPr lang="da-DK" sz="1400" dirty="0"/>
              <a:t>Forskningscenter for Handicap og Beskæftigelse er et åbent mødested for forskere og praktikere med interesse for handicap og beskæftigelse. Du er derfor velkommen til at kontakte os og bidrage med din viden og erfaringer på området.</a:t>
            </a:r>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20</a:t>
            </a:fld>
            <a:endParaRPr kumimoji="0" lang="da-DK"/>
          </a:p>
        </p:txBody>
      </p:sp>
      <p:pic>
        <p:nvPicPr>
          <p:cNvPr id="5" name="Billede 4" descr="http://www.fhb.aau.dk/digitalAssets/336/336403_fhb-thomas.jpg">
            <a:extLst>
              <a:ext uri="{FF2B5EF4-FFF2-40B4-BE49-F238E27FC236}">
                <a16:creationId xmlns:a16="http://schemas.microsoft.com/office/drawing/2014/main" id="{2FCEFFC9-D47D-40E4-841E-1FA0A2227E6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9948" y="2787774"/>
            <a:ext cx="1368152" cy="2016224"/>
          </a:xfrm>
          <a:prstGeom prst="rect">
            <a:avLst/>
          </a:prstGeom>
          <a:noFill/>
          <a:ln>
            <a:noFill/>
          </a:ln>
        </p:spPr>
      </p:pic>
      <p:sp>
        <p:nvSpPr>
          <p:cNvPr id="4" name="Rektangel 3">
            <a:extLst>
              <a:ext uri="{FF2B5EF4-FFF2-40B4-BE49-F238E27FC236}">
                <a16:creationId xmlns:a16="http://schemas.microsoft.com/office/drawing/2014/main" id="{D5319E21-C2FA-4614-B245-51FD124F4767}"/>
              </a:ext>
            </a:extLst>
          </p:cNvPr>
          <p:cNvSpPr/>
          <p:nvPr/>
        </p:nvSpPr>
        <p:spPr>
          <a:xfrm>
            <a:off x="899592" y="2571750"/>
            <a:ext cx="4572000" cy="2683812"/>
          </a:xfrm>
          <a:prstGeom prst="rect">
            <a:avLst/>
          </a:prstGeom>
        </p:spPr>
        <p:txBody>
          <a:bodyPr>
            <a:spAutoFit/>
          </a:bodyPr>
          <a:lstStyle/>
          <a:p>
            <a:pPr>
              <a:lnSpc>
                <a:spcPct val="140000"/>
              </a:lnSpc>
              <a:spcAft>
                <a:spcPts val="1200"/>
              </a:spcAft>
            </a:pPr>
            <a:r>
              <a:rPr lang="da-DK" sz="1200" b="1" dirty="0">
                <a:solidFill>
                  <a:srgbClr val="211A52"/>
                </a:solidFill>
                <a:latin typeface="Helvetica" panose="020B0604020202020204" pitchFamily="34" charset="0"/>
                <a:ea typeface="Times New Roman" panose="02020603050405020304" pitchFamily="18" charset="0"/>
                <a:cs typeface="Times New Roman" panose="02020603050405020304" pitchFamily="18" charset="0"/>
                <a:hlinkClick r:id="rId4"/>
              </a:rPr>
              <a:t>Professor MSO, Thomas Bredgaard (projektleder)</a:t>
            </a:r>
            <a: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t/>
            </a:r>
            <a:b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br>
            <a: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t> Aalborg Universitet</a:t>
            </a:r>
            <a:b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br>
            <a: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t> Institut for Statskundskab</a:t>
            </a:r>
            <a:b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br>
            <a: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t> Fibigerstræde 1</a:t>
            </a:r>
            <a:b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br>
            <a: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t> 9220 Aalborg Universitet</a:t>
            </a:r>
            <a:b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br>
            <a: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t> </a:t>
            </a:r>
            <a:r>
              <a:rPr lang="da-DK" sz="1200" dirty="0" err="1">
                <a:solidFill>
                  <a:srgbClr val="6A7783"/>
                </a:solidFill>
                <a:latin typeface="Helvetica" panose="020B0604020202020204" pitchFamily="34" charset="0"/>
                <a:ea typeface="Times New Roman" panose="02020603050405020304" pitchFamily="18" charset="0"/>
                <a:cs typeface="Times New Roman" panose="02020603050405020304" pitchFamily="18" charset="0"/>
              </a:rPr>
              <a:t>Email</a:t>
            </a:r>
            <a: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t>: </a:t>
            </a:r>
            <a:r>
              <a:rPr lang="da-DK" sz="1200" b="1" dirty="0">
                <a:solidFill>
                  <a:srgbClr val="211A52"/>
                </a:solidFill>
                <a:latin typeface="Helvetica" panose="020B0604020202020204" pitchFamily="34" charset="0"/>
                <a:ea typeface="Times New Roman" panose="02020603050405020304" pitchFamily="18" charset="0"/>
                <a:cs typeface="Times New Roman" panose="02020603050405020304" pitchFamily="18" charset="0"/>
                <a:hlinkClick r:id="rId5"/>
              </a:rPr>
              <a:t>thomas@dps.aau.dk</a:t>
            </a:r>
            <a: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t/>
            </a:r>
            <a:b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br>
            <a:r>
              <a:rPr lang="da-DK" sz="1200" dirty="0">
                <a:solidFill>
                  <a:srgbClr val="6A7783"/>
                </a:solidFill>
                <a:latin typeface="Helvetica" panose="020B0604020202020204" pitchFamily="34" charset="0"/>
                <a:ea typeface="Times New Roman" panose="02020603050405020304" pitchFamily="18" charset="0"/>
                <a:cs typeface="Times New Roman" panose="02020603050405020304" pitchFamily="18" charset="0"/>
              </a:rPr>
              <a:t> Telefon: 99402605</a:t>
            </a:r>
          </a:p>
          <a:p>
            <a:r>
              <a:rPr lang="da-DK" sz="1200" b="1" dirty="0"/>
              <a:t>Hjemmeside:</a:t>
            </a:r>
          </a:p>
          <a:p>
            <a:r>
              <a:rPr lang="da-DK" sz="1200" b="1" dirty="0">
                <a:hlinkClick r:id="rId6"/>
              </a:rPr>
              <a:t>www.fhb.aau.dk</a:t>
            </a:r>
            <a:endParaRPr lang="da-DK" sz="1200" dirty="0"/>
          </a:p>
          <a:p>
            <a:pPr>
              <a:lnSpc>
                <a:spcPct val="140000"/>
              </a:lnSpc>
              <a:spcAft>
                <a:spcPts val="1200"/>
              </a:spcAft>
            </a:pPr>
            <a:endParaRPr lang="da-DK"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2853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200" dirty="0"/>
              <a:t>8. Afrunding</a:t>
            </a:r>
          </a:p>
        </p:txBody>
      </p:sp>
      <p:sp>
        <p:nvSpPr>
          <p:cNvPr id="3" name="Rectangle 2"/>
          <p:cNvSpPr>
            <a:spLocks noGrp="1"/>
          </p:cNvSpPr>
          <p:nvPr>
            <p:ph sz="quarter" idx="13"/>
          </p:nvPr>
        </p:nvSpPr>
        <p:spPr>
          <a:xfrm>
            <a:off x="609600" y="1352551"/>
            <a:ext cx="7850832" cy="3451447"/>
          </a:xfrm>
        </p:spPr>
        <p:txBody>
          <a:bodyPr>
            <a:normAutofit fontScale="47500" lnSpcReduction="20000"/>
          </a:bodyPr>
          <a:lstStyle/>
          <a:p>
            <a:r>
              <a:rPr lang="da-DK" dirty="0"/>
              <a:t>Beskæftigelse er et afgørende parameter, hvis mennesker med handicap skal opnå ligestilling</a:t>
            </a:r>
          </a:p>
          <a:p>
            <a:r>
              <a:rPr lang="da-DK" dirty="0"/>
              <a:t>Men der er lang vej endnu</a:t>
            </a:r>
          </a:p>
          <a:p>
            <a:r>
              <a:rPr lang="da-DK" dirty="0"/>
              <a:t>Usikkerhed om, hvordan målgruppen skal opfattes:</a:t>
            </a:r>
          </a:p>
          <a:p>
            <a:pPr lvl="1"/>
            <a:r>
              <a:rPr lang="da-DK" dirty="0"/>
              <a:t>Stærk gruppe, som ikke kræver særlig indsats, eller</a:t>
            </a:r>
          </a:p>
          <a:p>
            <a:pPr lvl="1"/>
            <a:r>
              <a:rPr lang="da-DK" dirty="0"/>
              <a:t>Svag gruppe, som ikke hører hjemme på det ordinære arbejdsmarked.</a:t>
            </a:r>
          </a:p>
          <a:p>
            <a:r>
              <a:rPr lang="da-DK" dirty="0"/>
              <a:t>Samme Forventning om aktiv samfundsdeltagelse og udvikling, men bevægelse i retning af, at dette skal foregå på et særligt arbejdsmarked bestående af små jobs med offentligt tilskud</a:t>
            </a:r>
          </a:p>
          <a:p>
            <a:r>
              <a:rPr lang="da-DK" dirty="0"/>
              <a:t>Tendens til:</a:t>
            </a:r>
          </a:p>
          <a:p>
            <a:pPr lvl="1"/>
            <a:r>
              <a:rPr lang="da-DK" dirty="0"/>
              <a:t>At ressourcestærke med handicap ikke får den nødvendige støtte til at blive en del af det ordinære arbejdsmarked, og</a:t>
            </a:r>
          </a:p>
          <a:p>
            <a:pPr lvl="1"/>
            <a:r>
              <a:rPr lang="da-DK" dirty="0"/>
              <a:t>At ressourcesvage med handicap presses til beskæftigelse, som de ikke magter</a:t>
            </a:r>
          </a:p>
          <a:p>
            <a:r>
              <a:rPr lang="da-DK" dirty="0"/>
              <a:t>Der er behov for:</a:t>
            </a:r>
          </a:p>
          <a:p>
            <a:pPr lvl="1"/>
            <a:r>
              <a:rPr lang="da-DK" dirty="0"/>
              <a:t>Mere opmærksomhed om handicap i forhold til alle målgrupper i beskæftigelsesindsatsen.</a:t>
            </a:r>
          </a:p>
          <a:p>
            <a:pPr lvl="1"/>
            <a:r>
              <a:rPr lang="da-DK" dirty="0"/>
              <a:t>Bedre datagrundlag og løbende opsamling af viden om målgruppe, indsats og effekt.</a:t>
            </a:r>
          </a:p>
          <a:p>
            <a:pPr lvl="1"/>
            <a:r>
              <a:rPr lang="da-DK" dirty="0"/>
              <a:t>Mere forskning og udvikling i samspil mellem forskningsmiljøer og praksis.</a:t>
            </a:r>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21</a:t>
            </a:fld>
            <a:endParaRPr kumimoji="0" lang="da-DK"/>
          </a:p>
        </p:txBody>
      </p:sp>
    </p:spTree>
    <p:extLst>
      <p:ext uri="{BB962C8B-B14F-4D97-AF65-F5344CB8AC3E}">
        <p14:creationId xmlns:p14="http://schemas.microsoft.com/office/powerpoint/2010/main" val="3587625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da-DK" dirty="0"/>
              <a:t>Disposition</a:t>
            </a:r>
          </a:p>
        </p:txBody>
      </p:sp>
      <p:sp>
        <p:nvSpPr>
          <p:cNvPr id="3" name="Rectangle 2"/>
          <p:cNvSpPr>
            <a:spLocks noGrp="1"/>
          </p:cNvSpPr>
          <p:nvPr>
            <p:ph sz="quarter" idx="13"/>
          </p:nvPr>
        </p:nvSpPr>
        <p:spPr>
          <a:xfrm>
            <a:off x="609600" y="1352551"/>
            <a:ext cx="7850832" cy="3451447"/>
          </a:xfrm>
        </p:spPr>
        <p:txBody>
          <a:bodyPr>
            <a:normAutofit fontScale="77500" lnSpcReduction="20000"/>
          </a:bodyPr>
          <a:lstStyle/>
          <a:p>
            <a:pPr marL="514350" lvl="0" indent="-514350">
              <a:buFont typeface="+mj-lt"/>
              <a:buAutoNum type="arabicPeriod"/>
            </a:pPr>
            <a:r>
              <a:rPr lang="da-DK" dirty="0"/>
              <a:t>Lidt om arbejdets betydning.</a:t>
            </a:r>
          </a:p>
          <a:p>
            <a:pPr marL="514350" lvl="0" indent="-514350">
              <a:buFont typeface="+mj-lt"/>
              <a:buAutoNum type="arabicPeriod"/>
            </a:pPr>
            <a:r>
              <a:rPr lang="da-DK" dirty="0"/>
              <a:t>Hvad er problemet?</a:t>
            </a:r>
          </a:p>
          <a:p>
            <a:pPr marL="514350" lvl="0" indent="-514350">
              <a:buFont typeface="+mj-lt"/>
              <a:buAutoNum type="arabicPeriod"/>
            </a:pPr>
            <a:r>
              <a:rPr lang="da-DK" dirty="0"/>
              <a:t>Behov for en helhedsforståelse.</a:t>
            </a:r>
          </a:p>
          <a:p>
            <a:pPr marL="514350" lvl="0" indent="-514350">
              <a:buFont typeface="+mj-lt"/>
              <a:buAutoNum type="arabicPeriod"/>
            </a:pPr>
            <a:r>
              <a:rPr lang="da-DK" dirty="0"/>
              <a:t>Mennesker med handicap (udbudssiden).</a:t>
            </a:r>
          </a:p>
          <a:p>
            <a:pPr marL="514350" lvl="0" indent="-514350">
              <a:buFont typeface="+mj-lt"/>
              <a:buAutoNum type="arabicPeriod"/>
            </a:pPr>
            <a:r>
              <a:rPr lang="da-DK" dirty="0"/>
              <a:t>Virksomhederne (efterspørgselssiden).</a:t>
            </a:r>
          </a:p>
          <a:p>
            <a:pPr marL="514350" lvl="0" indent="-514350">
              <a:buFont typeface="+mj-lt"/>
              <a:buAutoNum type="arabicPeriod"/>
            </a:pPr>
            <a:r>
              <a:rPr lang="da-DK" dirty="0"/>
              <a:t>Det offentlige beskæftigelsessystem (matchning og støtte).</a:t>
            </a:r>
          </a:p>
          <a:p>
            <a:pPr marL="514350" lvl="0" indent="-514350">
              <a:buFont typeface="+mj-lt"/>
              <a:buAutoNum type="arabicPeriod"/>
            </a:pPr>
            <a:r>
              <a:rPr lang="da-DK" dirty="0"/>
              <a:t>Mere om Forskningscenter for Handicap og Beskæftigelse.</a:t>
            </a:r>
          </a:p>
          <a:p>
            <a:pPr marL="514350" lvl="0" indent="-514350">
              <a:buFont typeface="+mj-lt"/>
              <a:buAutoNum type="arabicPeriod"/>
            </a:pPr>
            <a:r>
              <a:rPr lang="da-DK" dirty="0"/>
              <a:t>Afrunding.</a:t>
            </a:r>
          </a:p>
          <a:p>
            <a:endParaRPr lang="da-DK" dirty="0"/>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3</a:t>
            </a:fld>
            <a:endParaRPr kumimoji="0" lang="da-DK"/>
          </a:p>
        </p:txBody>
      </p:sp>
    </p:spTree>
    <p:extLst>
      <p:ext uri="{BB962C8B-B14F-4D97-AF65-F5344CB8AC3E}">
        <p14:creationId xmlns:p14="http://schemas.microsoft.com/office/powerpoint/2010/main" val="4189762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da-DK" dirty="0"/>
              <a:t>1. Lidt om arbejdets betydning</a:t>
            </a:r>
          </a:p>
        </p:txBody>
      </p:sp>
      <p:sp>
        <p:nvSpPr>
          <p:cNvPr id="3" name="Rectangle 2"/>
          <p:cNvSpPr>
            <a:spLocks noGrp="1"/>
          </p:cNvSpPr>
          <p:nvPr>
            <p:ph sz="quarter" idx="13"/>
          </p:nvPr>
        </p:nvSpPr>
        <p:spPr>
          <a:xfrm>
            <a:off x="609600" y="1352551"/>
            <a:ext cx="7850832" cy="3451447"/>
          </a:xfrm>
        </p:spPr>
        <p:txBody>
          <a:bodyPr>
            <a:normAutofit fontScale="62500" lnSpcReduction="20000"/>
          </a:bodyPr>
          <a:lstStyle/>
          <a:p>
            <a:r>
              <a:rPr lang="da-DK" dirty="0"/>
              <a:t>To grundlæggende fordelingssystemer: Arbejde og behov.</a:t>
            </a:r>
          </a:p>
          <a:p>
            <a:r>
              <a:rPr lang="da-DK" dirty="0"/>
              <a:t>Fra beskyttelse mod markedet til krav om deltagelse på markedet</a:t>
            </a:r>
          </a:p>
          <a:p>
            <a:r>
              <a:rPr lang="da-DK" dirty="0"/>
              <a:t>Det ændrede handicapbegreb:</a:t>
            </a:r>
          </a:p>
          <a:p>
            <a:pPr lvl="1"/>
            <a:r>
              <a:rPr lang="da-DK" dirty="0"/>
              <a:t>Fra medicinsk til relationel handicapforståelse.</a:t>
            </a:r>
          </a:p>
          <a:p>
            <a:pPr lvl="1"/>
            <a:r>
              <a:rPr lang="da-DK" dirty="0"/>
              <a:t>Ligestilling gennem kompensation, sektoransvar og solidaritet. </a:t>
            </a:r>
          </a:p>
          <a:p>
            <a:r>
              <a:rPr lang="da-DK" dirty="0"/>
              <a:t>Rettigheder og pligter</a:t>
            </a:r>
          </a:p>
          <a:p>
            <a:r>
              <a:rPr lang="da-DK" dirty="0"/>
              <a:t>Flere mennesker med handicap skal i arbejde</a:t>
            </a:r>
          </a:p>
          <a:p>
            <a:r>
              <a:rPr lang="da-DK" dirty="0"/>
              <a:t>Men hvad betyder det egentlig?</a:t>
            </a:r>
          </a:p>
          <a:p>
            <a:pPr lvl="1"/>
            <a:r>
              <a:rPr lang="da-DK" dirty="0"/>
              <a:t>Selvforsørgelse eller social foranstaltning?</a:t>
            </a:r>
          </a:p>
          <a:p>
            <a:pPr lvl="1"/>
            <a:r>
              <a:rPr lang="da-DK" dirty="0"/>
              <a:t>Hvad betyder ligestilling?</a:t>
            </a:r>
          </a:p>
          <a:p>
            <a:pPr lvl="1"/>
            <a:r>
              <a:rPr lang="da-DK" dirty="0"/>
              <a:t>Hvem har ansvaret?</a:t>
            </a:r>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4</a:t>
            </a:fld>
            <a:endParaRPr kumimoji="0" lang="da-DK"/>
          </a:p>
        </p:txBody>
      </p:sp>
    </p:spTree>
    <p:extLst>
      <p:ext uri="{BB962C8B-B14F-4D97-AF65-F5344CB8AC3E}">
        <p14:creationId xmlns:p14="http://schemas.microsoft.com/office/powerpoint/2010/main" val="1559649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da-DK" dirty="0"/>
              <a:t>2. Hvad er problemet?</a:t>
            </a:r>
          </a:p>
        </p:txBody>
      </p:sp>
      <p:sp>
        <p:nvSpPr>
          <p:cNvPr id="3" name="Rectangle 2"/>
          <p:cNvSpPr>
            <a:spLocks noGrp="1"/>
          </p:cNvSpPr>
          <p:nvPr>
            <p:ph sz="quarter" idx="13"/>
          </p:nvPr>
        </p:nvSpPr>
        <p:spPr>
          <a:xfrm>
            <a:off x="609600" y="1352551"/>
            <a:ext cx="7850832" cy="3451447"/>
          </a:xfrm>
        </p:spPr>
        <p:txBody>
          <a:bodyPr>
            <a:normAutofit fontScale="70000" lnSpcReduction="20000"/>
          </a:bodyPr>
          <a:lstStyle/>
          <a:p>
            <a:pPr marL="0" indent="0">
              <a:buNone/>
            </a:pPr>
            <a:r>
              <a:rPr lang="da-DK" b="1" dirty="0"/>
              <a:t>Politiske mål og strategier</a:t>
            </a:r>
            <a:r>
              <a:rPr lang="da-DK" dirty="0"/>
              <a:t> </a:t>
            </a:r>
          </a:p>
          <a:p>
            <a:pPr lvl="0"/>
            <a:r>
              <a:rPr lang="da-DK" dirty="0"/>
              <a:t>Regeringens handlingsplan 2003.</a:t>
            </a:r>
          </a:p>
          <a:p>
            <a:pPr lvl="0"/>
            <a:r>
              <a:rPr lang="da-DK" dirty="0"/>
              <a:t>Den førstebeskæftigelsesstrategi 2004.</a:t>
            </a:r>
          </a:p>
          <a:p>
            <a:pPr lvl="0"/>
            <a:r>
              <a:rPr lang="da-DK" dirty="0"/>
              <a:t>Den anden beskæftigelsesstrategi 2009.</a:t>
            </a:r>
          </a:p>
          <a:p>
            <a:pPr lvl="0"/>
            <a:r>
              <a:rPr lang="da-DK" dirty="0"/>
              <a:t>Handicappolitisk handlingsplan 2013.</a:t>
            </a:r>
          </a:p>
          <a:p>
            <a:endParaRPr lang="da-DK" dirty="0"/>
          </a:p>
          <a:p>
            <a:pPr marL="0" indent="0">
              <a:buNone/>
            </a:pPr>
            <a:r>
              <a:rPr lang="da-DK" b="1" dirty="0"/>
              <a:t>Fra regeringens 10 mål om social mobilitet 2016</a:t>
            </a:r>
            <a:r>
              <a:rPr lang="da-DK" dirty="0"/>
              <a:t> </a:t>
            </a:r>
          </a:p>
          <a:p>
            <a:pPr lvl="0"/>
            <a:r>
              <a:rPr lang="da-DK" dirty="0"/>
              <a:t>Flere personer med handicap skal i uddannelse og beskæftigelse</a:t>
            </a:r>
          </a:p>
          <a:p>
            <a:endParaRPr lang="da-DK" dirty="0"/>
          </a:p>
          <a:p>
            <a:pPr marL="0" indent="0">
              <a:buNone/>
            </a:pPr>
            <a:r>
              <a:rPr lang="da-DK" dirty="0"/>
              <a:t>Ordinær beskæftigelse som primært mål</a:t>
            </a:r>
          </a:p>
          <a:p>
            <a:endParaRPr lang="da-DK" dirty="0"/>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5</a:t>
            </a:fld>
            <a:endParaRPr kumimoji="0" lang="da-DK"/>
          </a:p>
        </p:txBody>
      </p:sp>
    </p:spTree>
    <p:extLst>
      <p:ext uri="{BB962C8B-B14F-4D97-AF65-F5344CB8AC3E}">
        <p14:creationId xmlns:p14="http://schemas.microsoft.com/office/powerpoint/2010/main" val="2246733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da-DK" dirty="0"/>
              <a:t>2. Hvad er problemet?</a:t>
            </a:r>
          </a:p>
        </p:txBody>
      </p:sp>
      <p:sp>
        <p:nvSpPr>
          <p:cNvPr id="3" name="Rectangle 2"/>
          <p:cNvSpPr>
            <a:spLocks noGrp="1"/>
          </p:cNvSpPr>
          <p:nvPr>
            <p:ph sz="quarter" idx="13"/>
          </p:nvPr>
        </p:nvSpPr>
        <p:spPr>
          <a:xfrm>
            <a:off x="609600" y="1352551"/>
            <a:ext cx="7850832" cy="3451447"/>
          </a:xfrm>
        </p:spPr>
        <p:txBody>
          <a:bodyPr>
            <a:normAutofit/>
          </a:bodyPr>
          <a:lstStyle/>
          <a:p>
            <a:pPr marL="0" indent="0">
              <a:buNone/>
            </a:pPr>
            <a:r>
              <a:rPr lang="da-DK" sz="1300" b="1" dirty="0"/>
              <a:t>Beskæftigelsesudviklingen 2002-2014</a:t>
            </a:r>
            <a:r>
              <a:rPr lang="da-DK" sz="1300" dirty="0"/>
              <a:t> </a:t>
            </a:r>
          </a:p>
          <a:p>
            <a:pPr marL="0" indent="0">
              <a:buNone/>
            </a:pPr>
            <a:r>
              <a:rPr lang="da-DK" sz="1300" dirty="0"/>
              <a:t>Andel beskæftigede med og uden handicap i aldersgruppen 16-64 år. Sæsonkorrigeret beskæftigelse 2002-2014. Procent.</a:t>
            </a:r>
          </a:p>
          <a:p>
            <a:pPr marL="0" indent="0">
              <a:buNone/>
            </a:pPr>
            <a:endParaRPr lang="da-DK" dirty="0"/>
          </a:p>
          <a:p>
            <a:pPr marL="0" indent="0">
              <a:buNone/>
            </a:pPr>
            <a:r>
              <a:rPr lang="da-DK" dirty="0"/>
              <a:t/>
            </a:r>
            <a:br>
              <a:rPr lang="da-DK" dirty="0"/>
            </a:br>
            <a:r>
              <a:rPr lang="da-DK" sz="1200" dirty="0"/>
              <a:t>Kilde: Larsen &amp; </a:t>
            </a:r>
            <a:r>
              <a:rPr lang="da-DK" sz="1200" dirty="0" err="1"/>
              <a:t>Høgelund</a:t>
            </a:r>
            <a:r>
              <a:rPr lang="da-DK" sz="1200" dirty="0"/>
              <a:t>, 2015. ”Handicap og beskæftigelse – udviklingen mellem 2002 og 2014” – SFI, s. 22-23.</a:t>
            </a:r>
          </a:p>
          <a:p>
            <a:pPr marL="0" indent="0">
              <a:buNone/>
            </a:pPr>
            <a:endParaRPr lang="da-DK" dirty="0"/>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6</a:t>
            </a:fld>
            <a:endParaRPr kumimoji="0" lang="da-DK"/>
          </a:p>
        </p:txBody>
      </p:sp>
      <p:graphicFrame>
        <p:nvGraphicFramePr>
          <p:cNvPr id="4" name="Tabel 3">
            <a:extLst>
              <a:ext uri="{FF2B5EF4-FFF2-40B4-BE49-F238E27FC236}">
                <a16:creationId xmlns:a16="http://schemas.microsoft.com/office/drawing/2014/main" id="{C424686D-DA2F-4C32-B3FC-D2B88E2E2B10}"/>
              </a:ext>
            </a:extLst>
          </p:cNvPr>
          <p:cNvGraphicFramePr>
            <a:graphicFrameLocks noGrp="1"/>
          </p:cNvGraphicFramePr>
          <p:nvPr>
            <p:extLst>
              <p:ext uri="{D42A27DB-BD31-4B8C-83A1-F6EECF244321}">
                <p14:modId xmlns:p14="http://schemas.microsoft.com/office/powerpoint/2010/main" val="3353504491"/>
              </p:ext>
            </p:extLst>
          </p:nvPr>
        </p:nvGraphicFramePr>
        <p:xfrm>
          <a:off x="683568" y="2180336"/>
          <a:ext cx="8079432" cy="782828"/>
        </p:xfrm>
        <a:graphic>
          <a:graphicData uri="http://schemas.openxmlformats.org/drawingml/2006/table">
            <a:tbl>
              <a:tblPr firstRow="1" bandRow="1">
                <a:tableStyleId>{5C22544A-7EE6-4342-B048-85BDC9FD1C3A}</a:tableStyleId>
              </a:tblPr>
              <a:tblGrid>
                <a:gridCol w="2672561">
                  <a:extLst>
                    <a:ext uri="{9D8B030D-6E8A-4147-A177-3AD203B41FA5}">
                      <a16:colId xmlns:a16="http://schemas.microsoft.com/office/drawing/2014/main" val="1610771082"/>
                    </a:ext>
                  </a:extLst>
                </a:gridCol>
                <a:gridCol w="979848">
                  <a:extLst>
                    <a:ext uri="{9D8B030D-6E8A-4147-A177-3AD203B41FA5}">
                      <a16:colId xmlns:a16="http://schemas.microsoft.com/office/drawing/2014/main" val="3204770224"/>
                    </a:ext>
                  </a:extLst>
                </a:gridCol>
                <a:gridCol w="822746">
                  <a:extLst>
                    <a:ext uri="{9D8B030D-6E8A-4147-A177-3AD203B41FA5}">
                      <a16:colId xmlns:a16="http://schemas.microsoft.com/office/drawing/2014/main" val="2225182572"/>
                    </a:ext>
                  </a:extLst>
                </a:gridCol>
                <a:gridCol w="900842">
                  <a:extLst>
                    <a:ext uri="{9D8B030D-6E8A-4147-A177-3AD203B41FA5}">
                      <a16:colId xmlns:a16="http://schemas.microsoft.com/office/drawing/2014/main" val="3881083208"/>
                    </a:ext>
                  </a:extLst>
                </a:gridCol>
                <a:gridCol w="900842">
                  <a:extLst>
                    <a:ext uri="{9D8B030D-6E8A-4147-A177-3AD203B41FA5}">
                      <a16:colId xmlns:a16="http://schemas.microsoft.com/office/drawing/2014/main" val="2367566373"/>
                    </a:ext>
                  </a:extLst>
                </a:gridCol>
                <a:gridCol w="901751">
                  <a:extLst>
                    <a:ext uri="{9D8B030D-6E8A-4147-A177-3AD203B41FA5}">
                      <a16:colId xmlns:a16="http://schemas.microsoft.com/office/drawing/2014/main" val="2574877553"/>
                    </a:ext>
                  </a:extLst>
                </a:gridCol>
                <a:gridCol w="900842">
                  <a:extLst>
                    <a:ext uri="{9D8B030D-6E8A-4147-A177-3AD203B41FA5}">
                      <a16:colId xmlns:a16="http://schemas.microsoft.com/office/drawing/2014/main" val="2578689485"/>
                    </a:ext>
                  </a:extLst>
                </a:gridCol>
              </a:tblGrid>
              <a:tr h="107206">
                <a:tc>
                  <a:txBody>
                    <a:bodyPr/>
                    <a:lstStyle/>
                    <a:p>
                      <a:pPr>
                        <a:lnSpc>
                          <a:spcPct val="107000"/>
                        </a:lnSpc>
                        <a:spcAft>
                          <a:spcPts val="0"/>
                        </a:spcAft>
                      </a:pPr>
                      <a:r>
                        <a:rPr lang="da-DK" sz="1200" kern="1200">
                          <a:effectLst/>
                        </a:rPr>
                        <a:t> </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2002</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2005</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2008</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2010</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2012</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2014</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825970"/>
                  </a:ext>
                </a:extLst>
              </a:tr>
              <a:tr h="107206">
                <a:tc>
                  <a:txBody>
                    <a:bodyPr/>
                    <a:lstStyle/>
                    <a:p>
                      <a:pPr>
                        <a:lnSpc>
                          <a:spcPct val="107000"/>
                        </a:lnSpc>
                        <a:spcAft>
                          <a:spcPts val="0"/>
                        </a:spcAft>
                      </a:pPr>
                      <a:r>
                        <a:rPr lang="en-US" sz="1200" kern="1200">
                          <a:effectLst/>
                        </a:rPr>
                        <a:t>Mennesker med handicap</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51,0</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53,7</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51,1</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46,2</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43,9</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42,6</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8447421"/>
                  </a:ext>
                </a:extLst>
              </a:tr>
              <a:tr h="107206">
                <a:tc>
                  <a:txBody>
                    <a:bodyPr/>
                    <a:lstStyle/>
                    <a:p>
                      <a:pPr>
                        <a:lnSpc>
                          <a:spcPct val="107000"/>
                        </a:lnSpc>
                        <a:spcAft>
                          <a:spcPts val="0"/>
                        </a:spcAft>
                      </a:pPr>
                      <a:r>
                        <a:rPr lang="en-US" sz="1200" kern="1200">
                          <a:effectLst/>
                        </a:rPr>
                        <a:t>Mennesker uden handicap</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81,2</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80,7</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81,1</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77,2</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77,5</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76,5</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7361317"/>
                  </a:ext>
                </a:extLst>
              </a:tr>
              <a:tr h="107206">
                <a:tc>
                  <a:txBody>
                    <a:bodyPr/>
                    <a:lstStyle/>
                    <a:p>
                      <a:pPr>
                        <a:lnSpc>
                          <a:spcPct val="107000"/>
                        </a:lnSpc>
                        <a:spcAft>
                          <a:spcPts val="0"/>
                        </a:spcAft>
                      </a:pPr>
                      <a:r>
                        <a:rPr lang="en-US" sz="1200" kern="1200" dirty="0">
                          <a:effectLst/>
                        </a:rPr>
                        <a:t>Difference</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32,2</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27,0</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30,0</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31,0</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a:effectLst/>
                        </a:rPr>
                        <a:t>33,6</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kern="1200" dirty="0">
                          <a:effectLst/>
                        </a:rPr>
                        <a:t>33,9</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2463135"/>
                  </a:ext>
                </a:extLst>
              </a:tr>
            </a:tbl>
          </a:graphicData>
        </a:graphic>
      </p:graphicFrame>
      <p:sp>
        <p:nvSpPr>
          <p:cNvPr id="5" name="Rektangel 4">
            <a:extLst>
              <a:ext uri="{FF2B5EF4-FFF2-40B4-BE49-F238E27FC236}">
                <a16:creationId xmlns:a16="http://schemas.microsoft.com/office/drawing/2014/main" id="{4CF9DEC9-CA5D-4EC9-B19F-A2A78B56DEF9}"/>
              </a:ext>
            </a:extLst>
          </p:cNvPr>
          <p:cNvSpPr/>
          <p:nvPr/>
        </p:nvSpPr>
        <p:spPr>
          <a:xfrm>
            <a:off x="600472" y="3380657"/>
            <a:ext cx="8162528" cy="779059"/>
          </a:xfrm>
          <a:prstGeom prst="rect">
            <a:avLst/>
          </a:prstGeom>
        </p:spPr>
        <p:txBody>
          <a:bodyPr wrap="square">
            <a:spAutoFit/>
          </a:bodyPr>
          <a:lstStyle/>
          <a:p>
            <a:pPr>
              <a:lnSpc>
                <a:spcPct val="107000"/>
              </a:lnSpc>
              <a:spcAft>
                <a:spcPts val="800"/>
              </a:spcAft>
            </a:pPr>
            <a:endParaRPr lang="da-DK" sz="12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200" b="1" dirty="0">
                <a:latin typeface="Calibri" panose="020F0502020204030204" pitchFamily="34" charset="0"/>
                <a:ea typeface="Calibri" panose="020F0502020204030204" pitchFamily="34" charset="0"/>
                <a:cs typeface="Times New Roman" panose="02020603050405020304" pitchFamily="18" charset="0"/>
              </a:rPr>
              <a:t>Andel ansat på særlige vilkår blandt beskæftigede personer med handicap i aldersgruppen 16-64 år. </a:t>
            </a:r>
            <a:r>
              <a:rPr lang="da-DK" sz="1200" dirty="0">
                <a:latin typeface="Calibri" panose="020F0502020204030204" pitchFamily="34" charset="0"/>
                <a:ea typeface="Calibri" panose="020F0502020204030204" pitchFamily="34" charset="0"/>
                <a:cs typeface="Times New Roman" panose="02020603050405020304" pitchFamily="18" charset="0"/>
              </a:rPr>
              <a:t>Sæsonkorrigeret beskæftigelse 2002-2014. Procent.</a:t>
            </a:r>
          </a:p>
        </p:txBody>
      </p:sp>
      <p:graphicFrame>
        <p:nvGraphicFramePr>
          <p:cNvPr id="6" name="Tabel 5">
            <a:extLst>
              <a:ext uri="{FF2B5EF4-FFF2-40B4-BE49-F238E27FC236}">
                <a16:creationId xmlns:a16="http://schemas.microsoft.com/office/drawing/2014/main" id="{A2372259-2044-4C84-9668-177EAE141FA5}"/>
              </a:ext>
            </a:extLst>
          </p:cNvPr>
          <p:cNvGraphicFramePr>
            <a:graphicFrameLocks noGrp="1"/>
          </p:cNvGraphicFramePr>
          <p:nvPr>
            <p:extLst>
              <p:ext uri="{D42A27DB-BD31-4B8C-83A1-F6EECF244321}">
                <p14:modId xmlns:p14="http://schemas.microsoft.com/office/powerpoint/2010/main" val="2322675104"/>
              </p:ext>
            </p:extLst>
          </p:nvPr>
        </p:nvGraphicFramePr>
        <p:xfrm>
          <a:off x="683568" y="4108512"/>
          <a:ext cx="5316220" cy="566420"/>
        </p:xfrm>
        <a:graphic>
          <a:graphicData uri="http://schemas.openxmlformats.org/drawingml/2006/table">
            <a:tbl>
              <a:tblPr firstRow="1" bandRow="1">
                <a:tableStyleId>{5C22544A-7EE6-4342-B048-85BDC9FD1C3A}</a:tableStyleId>
              </a:tblPr>
              <a:tblGrid>
                <a:gridCol w="2087880">
                  <a:extLst>
                    <a:ext uri="{9D8B030D-6E8A-4147-A177-3AD203B41FA5}">
                      <a16:colId xmlns:a16="http://schemas.microsoft.com/office/drawing/2014/main" val="4125676168"/>
                    </a:ext>
                  </a:extLst>
                </a:gridCol>
                <a:gridCol w="514350">
                  <a:extLst>
                    <a:ext uri="{9D8B030D-6E8A-4147-A177-3AD203B41FA5}">
                      <a16:colId xmlns:a16="http://schemas.microsoft.com/office/drawing/2014/main" val="3957206157"/>
                    </a:ext>
                  </a:extLst>
                </a:gridCol>
                <a:gridCol w="542925">
                  <a:extLst>
                    <a:ext uri="{9D8B030D-6E8A-4147-A177-3AD203B41FA5}">
                      <a16:colId xmlns:a16="http://schemas.microsoft.com/office/drawing/2014/main" val="4217280520"/>
                    </a:ext>
                  </a:extLst>
                </a:gridCol>
                <a:gridCol w="572135">
                  <a:extLst>
                    <a:ext uri="{9D8B030D-6E8A-4147-A177-3AD203B41FA5}">
                      <a16:colId xmlns:a16="http://schemas.microsoft.com/office/drawing/2014/main" val="3157995328"/>
                    </a:ext>
                  </a:extLst>
                </a:gridCol>
                <a:gridCol w="513715">
                  <a:extLst>
                    <a:ext uri="{9D8B030D-6E8A-4147-A177-3AD203B41FA5}">
                      <a16:colId xmlns:a16="http://schemas.microsoft.com/office/drawing/2014/main" val="2253811838"/>
                    </a:ext>
                  </a:extLst>
                </a:gridCol>
                <a:gridCol w="542290">
                  <a:extLst>
                    <a:ext uri="{9D8B030D-6E8A-4147-A177-3AD203B41FA5}">
                      <a16:colId xmlns:a16="http://schemas.microsoft.com/office/drawing/2014/main" val="298400794"/>
                    </a:ext>
                  </a:extLst>
                </a:gridCol>
                <a:gridCol w="542925">
                  <a:extLst>
                    <a:ext uri="{9D8B030D-6E8A-4147-A177-3AD203B41FA5}">
                      <a16:colId xmlns:a16="http://schemas.microsoft.com/office/drawing/2014/main" val="3632707176"/>
                    </a:ext>
                  </a:extLst>
                </a:gridCol>
              </a:tblGrid>
              <a:tr h="283210">
                <a:tc>
                  <a:txBody>
                    <a:bodyPr/>
                    <a:lstStyle/>
                    <a:p>
                      <a:endParaRPr lang="da-DK"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2002</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2005</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2008</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2010</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2012</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2014</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2566768"/>
                  </a:ext>
                </a:extLst>
              </a:tr>
              <a:tr h="283210">
                <a:tc>
                  <a:txBody>
                    <a:bodyPr/>
                    <a:lstStyle/>
                    <a:p>
                      <a:pPr>
                        <a:lnSpc>
                          <a:spcPct val="107000"/>
                        </a:lnSpc>
                        <a:spcAft>
                          <a:spcPts val="0"/>
                        </a:spcAft>
                      </a:pPr>
                      <a:r>
                        <a:rPr lang="da-DK" sz="1200">
                          <a:effectLst/>
                        </a:rPr>
                        <a:t>Andel ansat på særlige vilkår</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8,8</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12,3</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18,1</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22,3</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a:effectLst/>
                        </a:rPr>
                        <a:t>19,1</a:t>
                      </a:r>
                      <a:endParaRPr lang="da-DK"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dirty="0">
                          <a:effectLst/>
                        </a:rPr>
                        <a:t>25,9</a:t>
                      </a:r>
                      <a:endParaRPr lang="da-DK"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7556755"/>
                  </a:ext>
                </a:extLst>
              </a:tr>
            </a:tbl>
          </a:graphicData>
        </a:graphic>
      </p:graphicFrame>
      <p:sp>
        <p:nvSpPr>
          <p:cNvPr id="7" name="Rektangel 6">
            <a:extLst>
              <a:ext uri="{FF2B5EF4-FFF2-40B4-BE49-F238E27FC236}">
                <a16:creationId xmlns:a16="http://schemas.microsoft.com/office/drawing/2014/main" id="{0EDE0DE8-DB00-4856-89CE-8593B3538809}"/>
              </a:ext>
            </a:extLst>
          </p:cNvPr>
          <p:cNvSpPr/>
          <p:nvPr/>
        </p:nvSpPr>
        <p:spPr>
          <a:xfrm>
            <a:off x="554922" y="4425927"/>
            <a:ext cx="7689485" cy="581441"/>
          </a:xfrm>
          <a:prstGeom prst="rect">
            <a:avLst/>
          </a:prstGeom>
        </p:spPr>
        <p:txBody>
          <a:bodyPr wrap="square">
            <a:spAutoFit/>
          </a:bodyPr>
          <a:lstStyle/>
          <a:p>
            <a:pPr>
              <a:lnSpc>
                <a:spcPct val="107000"/>
              </a:lnSpc>
              <a:spcAft>
                <a:spcPts val="800"/>
              </a:spcAft>
            </a:pPr>
            <a:endParaRPr lang="da-DK"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200" dirty="0">
                <a:latin typeface="Calibri" panose="020F0502020204030204" pitchFamily="34" charset="0"/>
                <a:ea typeface="Calibri" panose="020F0502020204030204" pitchFamily="34" charset="0"/>
                <a:cs typeface="Times New Roman" panose="02020603050405020304" pitchFamily="18" charset="0"/>
              </a:rPr>
              <a:t>  Kilde: Larsen &amp; </a:t>
            </a:r>
            <a:r>
              <a:rPr lang="da-DK" sz="1200" dirty="0" err="1">
                <a:latin typeface="Calibri" panose="020F0502020204030204" pitchFamily="34" charset="0"/>
                <a:ea typeface="Calibri" panose="020F0502020204030204" pitchFamily="34" charset="0"/>
                <a:cs typeface="Times New Roman" panose="02020603050405020304" pitchFamily="18" charset="0"/>
              </a:rPr>
              <a:t>Høgelund</a:t>
            </a:r>
            <a:r>
              <a:rPr lang="da-DK" sz="1200" dirty="0">
                <a:latin typeface="Calibri" panose="020F0502020204030204" pitchFamily="34" charset="0"/>
                <a:ea typeface="Calibri" panose="020F0502020204030204" pitchFamily="34" charset="0"/>
                <a:cs typeface="Times New Roman" panose="02020603050405020304" pitchFamily="18" charset="0"/>
              </a:rPr>
              <a:t>, 2015. </a:t>
            </a:r>
            <a:r>
              <a:rPr lang="da-DK" sz="1200" dirty="0">
                <a:solidFill>
                  <a:srgbClr val="262626"/>
                </a:solidFill>
                <a:latin typeface="Calibri" panose="020F0502020204030204" pitchFamily="34" charset="0"/>
                <a:ea typeface="Calibri" panose="020F0502020204030204" pitchFamily="34" charset="0"/>
                <a:cs typeface="Verdana" panose="020B0604030504040204" pitchFamily="34" charset="0"/>
              </a:rPr>
              <a:t>”Handicap og beskæftigelse – udviklingen mellem 2002 og 2014” – SFI, s. 8.</a:t>
            </a:r>
            <a:endParaRPr lang="da-DK"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4355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da-DK" dirty="0"/>
              <a:t>3. Behov for helhedsforståelse</a:t>
            </a:r>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7</a:t>
            </a:fld>
            <a:endParaRPr kumimoji="0" lang="da-DK"/>
          </a:p>
        </p:txBody>
      </p:sp>
      <p:pic>
        <p:nvPicPr>
          <p:cNvPr id="5" name="Pladsholder til indhold 4">
            <a:extLst>
              <a:ext uri="{FF2B5EF4-FFF2-40B4-BE49-F238E27FC236}">
                <a16:creationId xmlns:a16="http://schemas.microsoft.com/office/drawing/2014/main" id="{B4BA9344-9F93-42DB-A9F5-922E4AD7AB43}"/>
              </a:ext>
            </a:extLst>
          </p:cNvPr>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1921423" y="1707654"/>
            <a:ext cx="5301153" cy="2992821"/>
          </a:xfrm>
          <a:prstGeom prst="rect">
            <a:avLst/>
          </a:prstGeom>
        </p:spPr>
      </p:pic>
    </p:spTree>
    <p:extLst>
      <p:ext uri="{BB962C8B-B14F-4D97-AF65-F5344CB8AC3E}">
        <p14:creationId xmlns:p14="http://schemas.microsoft.com/office/powerpoint/2010/main" val="2881008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2800" dirty="0"/>
              <a:t>Integreret arbejdsmarkedsforståelse i Forskningscenter for Handicap og Beskæftigelse</a:t>
            </a:r>
          </a:p>
        </p:txBody>
      </p:sp>
      <p:graphicFrame>
        <p:nvGraphicFramePr>
          <p:cNvPr id="4" name="Pladsholder til indhold 3">
            <a:extLst>
              <a:ext uri="{FF2B5EF4-FFF2-40B4-BE49-F238E27FC236}">
                <a16:creationId xmlns:a16="http://schemas.microsoft.com/office/drawing/2014/main" id="{9811AED2-97B6-43A1-A5E1-05E7DEC1326E}"/>
              </a:ext>
            </a:extLst>
          </p:cNvPr>
          <p:cNvGraphicFramePr>
            <a:graphicFrameLocks noGrp="1"/>
          </p:cNvGraphicFramePr>
          <p:nvPr>
            <p:ph sz="quarter" idx="13"/>
            <p:extLst>
              <p:ext uri="{D42A27DB-BD31-4B8C-83A1-F6EECF244321}">
                <p14:modId xmlns:p14="http://schemas.microsoft.com/office/powerpoint/2010/main" val="2814493705"/>
              </p:ext>
            </p:extLst>
          </p:nvPr>
        </p:nvGraphicFramePr>
        <p:xfrm>
          <a:off x="533400" y="1635646"/>
          <a:ext cx="7926390" cy="2952329"/>
        </p:xfrm>
        <a:graphic>
          <a:graphicData uri="http://schemas.openxmlformats.org/drawingml/2006/table">
            <a:tbl>
              <a:tblPr firstRow="1" firstCol="1" bandRow="1">
                <a:tableStyleId>{5C22544A-7EE6-4342-B048-85BDC9FD1C3A}</a:tableStyleId>
              </a:tblPr>
              <a:tblGrid>
                <a:gridCol w="1158280">
                  <a:extLst>
                    <a:ext uri="{9D8B030D-6E8A-4147-A177-3AD203B41FA5}">
                      <a16:colId xmlns:a16="http://schemas.microsoft.com/office/drawing/2014/main" val="350456382"/>
                    </a:ext>
                  </a:extLst>
                </a:gridCol>
                <a:gridCol w="2101170">
                  <a:extLst>
                    <a:ext uri="{9D8B030D-6E8A-4147-A177-3AD203B41FA5}">
                      <a16:colId xmlns:a16="http://schemas.microsoft.com/office/drawing/2014/main" val="857581453"/>
                    </a:ext>
                  </a:extLst>
                </a:gridCol>
                <a:gridCol w="2333470">
                  <a:extLst>
                    <a:ext uri="{9D8B030D-6E8A-4147-A177-3AD203B41FA5}">
                      <a16:colId xmlns:a16="http://schemas.microsoft.com/office/drawing/2014/main" val="3149580189"/>
                    </a:ext>
                  </a:extLst>
                </a:gridCol>
                <a:gridCol w="2333470">
                  <a:extLst>
                    <a:ext uri="{9D8B030D-6E8A-4147-A177-3AD203B41FA5}">
                      <a16:colId xmlns:a16="http://schemas.microsoft.com/office/drawing/2014/main" val="3020530517"/>
                    </a:ext>
                  </a:extLst>
                </a:gridCol>
              </a:tblGrid>
              <a:tr h="626036">
                <a:tc>
                  <a:txBody>
                    <a:bodyPr/>
                    <a:lstStyle/>
                    <a:p>
                      <a:pPr>
                        <a:lnSpc>
                          <a:spcPct val="140000"/>
                        </a:lnSpc>
                        <a:spcAft>
                          <a:spcPts val="750"/>
                        </a:spcAft>
                      </a:pPr>
                      <a:r>
                        <a:rPr lang="da-DK" sz="1200" dirty="0">
                          <a:effectLst/>
                        </a:rPr>
                        <a:t> </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683" marR="36683" marT="36683" marB="36683" anchor="ctr"/>
                </a:tc>
                <a:tc>
                  <a:txBody>
                    <a:bodyPr/>
                    <a:lstStyle/>
                    <a:p>
                      <a:pPr>
                        <a:lnSpc>
                          <a:spcPct val="107000"/>
                        </a:lnSpc>
                        <a:spcBef>
                          <a:spcPts val="200"/>
                        </a:spcBef>
                        <a:spcAft>
                          <a:spcPts val="0"/>
                        </a:spcAft>
                      </a:pPr>
                      <a:r>
                        <a:rPr lang="da-DK" sz="1800">
                          <a:effectLst/>
                        </a:rPr>
                        <a:t>Udbud</a:t>
                      </a:r>
                      <a:endParaRPr lang="da-DK" sz="1800" b="1">
                        <a:solidFill>
                          <a:srgbClr val="1F4D78"/>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683" marR="36683" marT="36683" marB="36683" anchor="ctr"/>
                </a:tc>
                <a:tc>
                  <a:txBody>
                    <a:bodyPr/>
                    <a:lstStyle/>
                    <a:p>
                      <a:pPr>
                        <a:lnSpc>
                          <a:spcPct val="107000"/>
                        </a:lnSpc>
                        <a:spcBef>
                          <a:spcPts val="200"/>
                        </a:spcBef>
                        <a:spcAft>
                          <a:spcPts val="0"/>
                        </a:spcAft>
                      </a:pPr>
                      <a:r>
                        <a:rPr lang="da-DK" sz="1800">
                          <a:effectLst/>
                        </a:rPr>
                        <a:t>Matchning</a:t>
                      </a:r>
                      <a:endParaRPr lang="da-DK" sz="1800" b="1">
                        <a:solidFill>
                          <a:srgbClr val="1F4D78"/>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683" marR="36683" marT="36683" marB="36683" anchor="ctr"/>
                </a:tc>
                <a:tc>
                  <a:txBody>
                    <a:bodyPr/>
                    <a:lstStyle/>
                    <a:p>
                      <a:pPr>
                        <a:lnSpc>
                          <a:spcPct val="107000"/>
                        </a:lnSpc>
                        <a:spcBef>
                          <a:spcPts val="200"/>
                        </a:spcBef>
                        <a:spcAft>
                          <a:spcPts val="0"/>
                        </a:spcAft>
                      </a:pPr>
                      <a:r>
                        <a:rPr lang="da-DK" sz="1800">
                          <a:effectLst/>
                        </a:rPr>
                        <a:t>Efterspørgsel</a:t>
                      </a:r>
                      <a:endParaRPr lang="da-DK" sz="1800" b="1">
                        <a:solidFill>
                          <a:srgbClr val="1F4D78"/>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683" marR="36683" marT="36683" marB="36683" anchor="ctr"/>
                </a:tc>
                <a:extLst>
                  <a:ext uri="{0D108BD9-81ED-4DB2-BD59-A6C34878D82A}">
                    <a16:rowId xmlns:a16="http://schemas.microsoft.com/office/drawing/2014/main" val="2222378887"/>
                  </a:ext>
                </a:extLst>
              </a:tr>
              <a:tr h="626036">
                <a:tc>
                  <a:txBody>
                    <a:bodyPr/>
                    <a:lstStyle/>
                    <a:p>
                      <a:pPr>
                        <a:lnSpc>
                          <a:spcPct val="107000"/>
                        </a:lnSpc>
                        <a:spcBef>
                          <a:spcPts val="200"/>
                        </a:spcBef>
                        <a:spcAft>
                          <a:spcPts val="0"/>
                        </a:spcAft>
                      </a:pPr>
                      <a:r>
                        <a:rPr lang="da-DK" sz="1800">
                          <a:effectLst/>
                        </a:rPr>
                        <a:t>Fokus</a:t>
                      </a:r>
                      <a:endParaRPr lang="da-DK" sz="1800" b="1">
                        <a:solidFill>
                          <a:srgbClr val="1F4D78"/>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683" marR="36683" marT="36683" marB="36683" anchor="ctr"/>
                </a:tc>
                <a:tc>
                  <a:txBody>
                    <a:bodyPr/>
                    <a:lstStyle/>
                    <a:p>
                      <a:pPr>
                        <a:lnSpc>
                          <a:spcPct val="140000"/>
                        </a:lnSpc>
                        <a:spcAft>
                          <a:spcPts val="800"/>
                        </a:spcAft>
                      </a:pPr>
                      <a:r>
                        <a:rPr lang="da-DK" sz="1200" dirty="0">
                          <a:effectLst/>
                        </a:rPr>
                        <a:t>Personer med handicap</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683" marR="36683" marT="36683" marB="36683" anchor="ctr"/>
                </a:tc>
                <a:tc>
                  <a:txBody>
                    <a:bodyPr/>
                    <a:lstStyle/>
                    <a:p>
                      <a:pPr>
                        <a:lnSpc>
                          <a:spcPct val="140000"/>
                        </a:lnSpc>
                        <a:spcAft>
                          <a:spcPts val="800"/>
                        </a:spcAft>
                      </a:pPr>
                      <a:r>
                        <a:rPr lang="da-DK" sz="1200">
                          <a:effectLst/>
                        </a:rPr>
                        <a:t>Beskæftigelsessystemet</a:t>
                      </a:r>
                      <a:endParaRPr lang="da-DK" sz="1800">
                        <a:effectLst/>
                        <a:latin typeface="Calibri" panose="020F0502020204030204" pitchFamily="34" charset="0"/>
                        <a:ea typeface="Calibri" panose="020F0502020204030204" pitchFamily="34" charset="0"/>
                        <a:cs typeface="Times New Roman" panose="02020603050405020304" pitchFamily="18" charset="0"/>
                      </a:endParaRPr>
                    </a:p>
                  </a:txBody>
                  <a:tcPr marL="36683" marR="36683" marT="36683" marB="36683" anchor="ctr"/>
                </a:tc>
                <a:tc>
                  <a:txBody>
                    <a:bodyPr/>
                    <a:lstStyle/>
                    <a:p>
                      <a:pPr>
                        <a:lnSpc>
                          <a:spcPct val="140000"/>
                        </a:lnSpc>
                        <a:spcAft>
                          <a:spcPts val="800"/>
                        </a:spcAft>
                      </a:pPr>
                      <a:r>
                        <a:rPr lang="da-DK" sz="1200">
                          <a:effectLst/>
                        </a:rPr>
                        <a:t>Arbejdsgiverne</a:t>
                      </a:r>
                      <a:endParaRPr lang="da-DK" sz="1800">
                        <a:effectLst/>
                        <a:latin typeface="Calibri" panose="020F0502020204030204" pitchFamily="34" charset="0"/>
                        <a:ea typeface="Calibri" panose="020F0502020204030204" pitchFamily="34" charset="0"/>
                        <a:cs typeface="Times New Roman" panose="02020603050405020304" pitchFamily="18" charset="0"/>
                      </a:endParaRPr>
                    </a:p>
                  </a:txBody>
                  <a:tcPr marL="36683" marR="36683" marT="36683" marB="36683" anchor="ctr"/>
                </a:tc>
                <a:extLst>
                  <a:ext uri="{0D108BD9-81ED-4DB2-BD59-A6C34878D82A}">
                    <a16:rowId xmlns:a16="http://schemas.microsoft.com/office/drawing/2014/main" val="809989669"/>
                  </a:ext>
                </a:extLst>
              </a:tr>
              <a:tr h="1074221">
                <a:tc>
                  <a:txBody>
                    <a:bodyPr/>
                    <a:lstStyle/>
                    <a:p>
                      <a:pPr>
                        <a:lnSpc>
                          <a:spcPct val="107000"/>
                        </a:lnSpc>
                        <a:spcBef>
                          <a:spcPts val="200"/>
                        </a:spcBef>
                        <a:spcAft>
                          <a:spcPts val="0"/>
                        </a:spcAft>
                      </a:pPr>
                      <a:r>
                        <a:rPr lang="da-DK" sz="1800">
                          <a:effectLst/>
                        </a:rPr>
                        <a:t>Problemet</a:t>
                      </a:r>
                      <a:endParaRPr lang="da-DK" sz="1800" b="1">
                        <a:solidFill>
                          <a:srgbClr val="1F4D78"/>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683" marR="36683" marT="36683" marB="36683" anchor="ctr"/>
                </a:tc>
                <a:tc>
                  <a:txBody>
                    <a:bodyPr/>
                    <a:lstStyle/>
                    <a:p>
                      <a:pPr>
                        <a:lnSpc>
                          <a:spcPct val="140000"/>
                        </a:lnSpc>
                        <a:spcAft>
                          <a:spcPts val="800"/>
                        </a:spcAft>
                      </a:pPr>
                      <a:r>
                        <a:rPr lang="da-DK" sz="1200" dirty="0">
                          <a:effectLst/>
                        </a:rPr>
                        <a:t>Individuelle evner og kompetencer som barriere på arbejdsmarkedet</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683" marR="36683" marT="36683" marB="36683" anchor="ctr"/>
                </a:tc>
                <a:tc>
                  <a:txBody>
                    <a:bodyPr/>
                    <a:lstStyle/>
                    <a:p>
                      <a:pPr>
                        <a:lnSpc>
                          <a:spcPct val="140000"/>
                        </a:lnSpc>
                        <a:spcAft>
                          <a:spcPts val="800"/>
                        </a:spcAft>
                      </a:pPr>
                      <a:r>
                        <a:rPr lang="da-DK" sz="1200" dirty="0">
                          <a:effectLst/>
                        </a:rPr>
                        <a:t>Informationsasymmetri og manglende matchning som barriere til arbejdsmarkedet</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683" marR="36683" marT="36683" marB="36683" anchor="ctr"/>
                </a:tc>
                <a:tc>
                  <a:txBody>
                    <a:bodyPr/>
                    <a:lstStyle/>
                    <a:p>
                      <a:pPr>
                        <a:lnSpc>
                          <a:spcPct val="140000"/>
                        </a:lnSpc>
                        <a:spcAft>
                          <a:spcPts val="800"/>
                        </a:spcAft>
                      </a:pPr>
                      <a:r>
                        <a:rPr lang="da-DK" sz="1200">
                          <a:effectLst/>
                        </a:rPr>
                        <a:t>Handlinger og holdninger som barriere på arbejdsmarkedet</a:t>
                      </a:r>
                      <a:endParaRPr lang="da-DK" sz="1800">
                        <a:effectLst/>
                        <a:latin typeface="Calibri" panose="020F0502020204030204" pitchFamily="34" charset="0"/>
                        <a:ea typeface="Calibri" panose="020F0502020204030204" pitchFamily="34" charset="0"/>
                        <a:cs typeface="Times New Roman" panose="02020603050405020304" pitchFamily="18" charset="0"/>
                      </a:endParaRPr>
                    </a:p>
                  </a:txBody>
                  <a:tcPr marL="36683" marR="36683" marT="36683" marB="36683" anchor="ctr"/>
                </a:tc>
                <a:extLst>
                  <a:ext uri="{0D108BD9-81ED-4DB2-BD59-A6C34878D82A}">
                    <a16:rowId xmlns:a16="http://schemas.microsoft.com/office/drawing/2014/main" val="1166706348"/>
                  </a:ext>
                </a:extLst>
              </a:tr>
              <a:tr h="626036">
                <a:tc>
                  <a:txBody>
                    <a:bodyPr/>
                    <a:lstStyle/>
                    <a:p>
                      <a:pPr>
                        <a:lnSpc>
                          <a:spcPct val="107000"/>
                        </a:lnSpc>
                        <a:spcBef>
                          <a:spcPts val="200"/>
                        </a:spcBef>
                        <a:spcAft>
                          <a:spcPts val="0"/>
                        </a:spcAft>
                      </a:pPr>
                      <a:r>
                        <a:rPr lang="da-DK" sz="1800">
                          <a:effectLst/>
                        </a:rPr>
                        <a:t>Løsningen</a:t>
                      </a:r>
                      <a:endParaRPr lang="da-DK" sz="1800" b="1">
                        <a:solidFill>
                          <a:srgbClr val="1F4D78"/>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683" marR="36683" marT="36683" marB="36683" anchor="ctr"/>
                </a:tc>
                <a:tc>
                  <a:txBody>
                    <a:bodyPr/>
                    <a:lstStyle/>
                    <a:p>
                      <a:pPr>
                        <a:lnSpc>
                          <a:spcPct val="140000"/>
                        </a:lnSpc>
                        <a:spcAft>
                          <a:spcPts val="800"/>
                        </a:spcAft>
                      </a:pPr>
                      <a:r>
                        <a:rPr lang="da-DK" sz="1200">
                          <a:effectLst/>
                        </a:rPr>
                        <a:t>Øge individers kapabiliteter</a:t>
                      </a:r>
                      <a:endParaRPr lang="da-DK" sz="1800">
                        <a:effectLst/>
                        <a:latin typeface="Calibri" panose="020F0502020204030204" pitchFamily="34" charset="0"/>
                        <a:ea typeface="Calibri" panose="020F0502020204030204" pitchFamily="34" charset="0"/>
                        <a:cs typeface="Times New Roman" panose="02020603050405020304" pitchFamily="18" charset="0"/>
                      </a:endParaRPr>
                    </a:p>
                  </a:txBody>
                  <a:tcPr marL="36683" marR="36683" marT="36683" marB="36683" anchor="ctr"/>
                </a:tc>
                <a:tc>
                  <a:txBody>
                    <a:bodyPr/>
                    <a:lstStyle/>
                    <a:p>
                      <a:pPr>
                        <a:lnSpc>
                          <a:spcPct val="140000"/>
                        </a:lnSpc>
                        <a:spcAft>
                          <a:spcPts val="800"/>
                        </a:spcAft>
                      </a:pPr>
                      <a:r>
                        <a:rPr lang="da-DK" sz="1200" dirty="0">
                          <a:effectLst/>
                        </a:rPr>
                        <a:t>Øge information og matchning</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683" marR="36683" marT="36683" marB="36683" anchor="ctr"/>
                </a:tc>
                <a:tc>
                  <a:txBody>
                    <a:bodyPr/>
                    <a:lstStyle/>
                    <a:p>
                      <a:pPr>
                        <a:lnSpc>
                          <a:spcPct val="140000"/>
                        </a:lnSpc>
                        <a:spcAft>
                          <a:spcPts val="800"/>
                        </a:spcAft>
                      </a:pPr>
                      <a:r>
                        <a:rPr lang="da-DK" sz="1200" dirty="0">
                          <a:effectLst/>
                        </a:rPr>
                        <a:t>Bearbejdninger af holdninger og handlinger</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683" marR="36683" marT="36683" marB="36683" anchor="ctr"/>
                </a:tc>
                <a:extLst>
                  <a:ext uri="{0D108BD9-81ED-4DB2-BD59-A6C34878D82A}">
                    <a16:rowId xmlns:a16="http://schemas.microsoft.com/office/drawing/2014/main" val="996639533"/>
                  </a:ext>
                </a:extLst>
              </a:tr>
            </a:tbl>
          </a:graphicData>
        </a:graphic>
      </p:graphicFrame>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8</a:t>
            </a:fld>
            <a:endParaRPr kumimoji="0" lang="da-DK"/>
          </a:p>
        </p:txBody>
      </p:sp>
    </p:spTree>
    <p:extLst>
      <p:ext uri="{BB962C8B-B14F-4D97-AF65-F5344CB8AC3E}">
        <p14:creationId xmlns:p14="http://schemas.microsoft.com/office/powerpoint/2010/main" val="1357897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da-DK" sz="3600" dirty="0"/>
              <a:t>4. Mennesker med handicap (udbudssiden)</a:t>
            </a:r>
          </a:p>
        </p:txBody>
      </p:sp>
      <p:sp>
        <p:nvSpPr>
          <p:cNvPr id="3" name="Rectangle 2"/>
          <p:cNvSpPr>
            <a:spLocks noGrp="1"/>
          </p:cNvSpPr>
          <p:nvPr>
            <p:ph sz="quarter" idx="13"/>
          </p:nvPr>
        </p:nvSpPr>
        <p:spPr>
          <a:xfrm>
            <a:off x="609600" y="1352551"/>
            <a:ext cx="7850832" cy="3451447"/>
          </a:xfrm>
        </p:spPr>
        <p:txBody>
          <a:bodyPr>
            <a:normAutofit fontScale="92500" lnSpcReduction="20000"/>
          </a:bodyPr>
          <a:lstStyle/>
          <a:p>
            <a:pPr marL="0" indent="0">
              <a:buNone/>
            </a:pPr>
            <a:r>
              <a:rPr lang="da-DK" b="1" dirty="0"/>
              <a:t>Hvem taler vi om?</a:t>
            </a:r>
            <a:r>
              <a:rPr lang="da-DK" dirty="0"/>
              <a:t> </a:t>
            </a:r>
          </a:p>
          <a:p>
            <a:r>
              <a:rPr lang="da-DK" dirty="0"/>
              <a:t>Funktionsnedsættelse + barrierer = handicap</a:t>
            </a:r>
          </a:p>
          <a:p>
            <a:r>
              <a:rPr lang="da-DK" dirty="0"/>
              <a:t>Funktionsnedsættelsens varighed og omfang</a:t>
            </a:r>
          </a:p>
          <a:p>
            <a:r>
              <a:rPr lang="da-DK" dirty="0"/>
              <a:t>Typer af funktionsnedsættelser:</a:t>
            </a:r>
          </a:p>
          <a:p>
            <a:pPr lvl="1"/>
            <a:r>
              <a:rPr lang="da-DK" dirty="0"/>
              <a:t>Fysiske</a:t>
            </a:r>
          </a:p>
          <a:p>
            <a:pPr lvl="1"/>
            <a:r>
              <a:rPr lang="da-DK" dirty="0"/>
              <a:t>Psykiske</a:t>
            </a:r>
          </a:p>
          <a:p>
            <a:pPr lvl="1"/>
            <a:r>
              <a:rPr lang="da-DK" dirty="0"/>
              <a:t>Intellektuelle (kognitive)</a:t>
            </a:r>
          </a:p>
          <a:p>
            <a:pPr lvl="1"/>
            <a:r>
              <a:rPr lang="da-DK" dirty="0"/>
              <a:t>Sensoriske (sansemæssige)</a:t>
            </a:r>
          </a:p>
          <a:p>
            <a:endParaRPr lang="da-DK" dirty="0"/>
          </a:p>
        </p:txBody>
      </p:sp>
      <p:sp>
        <p:nvSpPr>
          <p:cNvPr id="13" name="Pladsholder til slidenummer 12">
            <a:extLst>
              <a:ext uri="{FF2B5EF4-FFF2-40B4-BE49-F238E27FC236}">
                <a16:creationId xmlns:a16="http://schemas.microsoft.com/office/drawing/2014/main" id="{17BE8EB1-4B4C-46BD-8B87-5F74DB4D8130}"/>
              </a:ext>
            </a:extLst>
          </p:cNvPr>
          <p:cNvSpPr>
            <a:spLocks noGrp="1"/>
          </p:cNvSpPr>
          <p:nvPr>
            <p:ph type="sldNum" sz="quarter" idx="16"/>
          </p:nvPr>
        </p:nvSpPr>
        <p:spPr/>
        <p:txBody>
          <a:bodyPr>
            <a:normAutofit fontScale="47500" lnSpcReduction="20000"/>
          </a:bodyPr>
          <a:lstStyle/>
          <a:p>
            <a:pPr algn="ctr"/>
            <a:fld id="{8F82E0A0-C266-4798-8C8F-B9F91E9DA37E}" type="slidenum">
              <a:rPr kumimoji="0" lang="da-DK" sz="1400" b="1" smtClean="0">
                <a:solidFill>
                  <a:srgbClr val="FFFFFF"/>
                </a:solidFill>
              </a:rPr>
              <a:pPr algn="ctr"/>
              <a:t>9</a:t>
            </a:fld>
            <a:endParaRPr kumimoji="0" lang="da-DK"/>
          </a:p>
        </p:txBody>
      </p:sp>
    </p:spTree>
    <p:extLst>
      <p:ext uri="{BB962C8B-B14F-4D97-AF65-F5344CB8AC3E}">
        <p14:creationId xmlns:p14="http://schemas.microsoft.com/office/powerpoint/2010/main" val="2010162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Presentation16x9">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CCEC63A-2DBE-47B8-B560-23369E8B5D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Widescreen-præsentation</Template>
  <TotalTime>0</TotalTime>
  <Words>927</Words>
  <Application>Microsoft Office PowerPoint</Application>
  <PresentationFormat>On-screen Show (16:9)</PresentationFormat>
  <Paragraphs>329</Paragraphs>
  <Slides>21</Slides>
  <Notes>21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 Narrow</vt:lpstr>
      <vt:lpstr>Calibri</vt:lpstr>
      <vt:lpstr>Helvetica</vt:lpstr>
      <vt:lpstr>Times New Roman</vt:lpstr>
      <vt:lpstr>Tw Cen MT</vt:lpstr>
      <vt:lpstr>Verdana</vt:lpstr>
      <vt:lpstr>Wingdings</vt:lpstr>
      <vt:lpstr>Wingdings 2</vt:lpstr>
      <vt:lpstr>WidescreenPresentation16x9</vt:lpstr>
      <vt:lpstr>PowerPoint Presentation</vt:lpstr>
      <vt:lpstr>Kort om min baggrund</vt:lpstr>
      <vt:lpstr>Disposition</vt:lpstr>
      <vt:lpstr>1. Lidt om arbejdets betydning</vt:lpstr>
      <vt:lpstr>2. Hvad er problemet?</vt:lpstr>
      <vt:lpstr>2. Hvad er problemet?</vt:lpstr>
      <vt:lpstr>3. Behov for helhedsforståelse</vt:lpstr>
      <vt:lpstr>Integreret arbejdsmarkedsforståelse i Forskningscenter for Handicap og Beskæftigelse</vt:lpstr>
      <vt:lpstr>4. Mennesker med handicap (udbudssiden)</vt:lpstr>
      <vt:lpstr>Handicap kan optræde i alle målgrupper</vt:lpstr>
      <vt:lpstr>5. Virksomhederne (efterspørgselssiden)</vt:lpstr>
      <vt:lpstr>6. Det offentlige beskæftigelsessystem (matchning og støtte)</vt:lpstr>
      <vt:lpstr>Kompensation til handicappede i erhverv</vt:lpstr>
      <vt:lpstr>Handicap i den lokale beskæftigelsesindsats</vt:lpstr>
      <vt:lpstr>Aktuel viden om indhold og effekt</vt:lpstr>
      <vt:lpstr>Aktuel viden om indhold og effekt (fortsat)</vt:lpstr>
      <vt:lpstr>7. Mere om forskningscenter for Handicap og Beskæftigelse</vt:lpstr>
      <vt:lpstr>7. Mere om forskningscenter for Handicap og Beskæftigelse</vt:lpstr>
      <vt:lpstr>7. Mere om forskningscenter for Handicap og Beskæftigelse</vt:lpstr>
      <vt:lpstr>7. Mere om forskningscenter for Handicap og Beskæftigelse</vt:lpstr>
      <vt:lpstr>8. Afrunding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2017-09-10T09:21:49Z</dcterms:created>
  <dcterms:modified xsi:type="dcterms:W3CDTF">2017-12-20T10:08:21Z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TC101769309990</vt:lpwstr>
  </property>
</Properties>
</file>