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notesMasterIdLst>
    <p:notesMasterId r:id="rId11"/>
  </p:notesMasterIdLst>
  <p:handoutMasterIdLst>
    <p:handoutMasterId r:id="rId12"/>
  </p:handoutMasterIdLst>
  <p:sldIdLst>
    <p:sldId id="307" r:id="rId2"/>
    <p:sldId id="296" r:id="rId3"/>
    <p:sldId id="297" r:id="rId4"/>
    <p:sldId id="298" r:id="rId5"/>
    <p:sldId id="299" r:id="rId6"/>
    <p:sldId id="300" r:id="rId7"/>
    <p:sldId id="301" r:id="rId8"/>
    <p:sldId id="302" r:id="rId9"/>
    <p:sldId id="303" r:id="rId10"/>
  </p:sldIdLst>
  <p:sldSz cx="9144000" cy="6858000" type="screen4x3"/>
  <p:notesSz cx="6797675" cy="9874250"/>
  <p:defaultTextStyle>
    <a:defPPr>
      <a:defRPr lang="da-DK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 userDrawn="1">
          <p15:clr>
            <a:srgbClr val="A4A3A4"/>
          </p15:clr>
        </p15:guide>
        <p15:guide id="2" pos="288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prnPr/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F26640"/>
    <a:srgbClr val="66A8AD"/>
    <a:srgbClr val="66A8FF"/>
    <a:srgbClr val="006E7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1922" autoAdjust="0"/>
    <p:restoredTop sz="94700"/>
  </p:normalViewPr>
  <p:slideViewPr>
    <p:cSldViewPr snapToGrid="0" snapToObjects="1">
      <p:cViewPr varScale="1">
        <p:scale>
          <a:sx n="85" d="100"/>
          <a:sy n="85" d="100"/>
        </p:scale>
        <p:origin x="1734" y="8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handoutMaster" Target="handoutMasters/handoutMaster1.xml"/><Relationship Id="rId17" Type="http://schemas.microsoft.com/office/2015/10/relationships/revisionInfo" Target="revisionInfo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>
            <a:extLst>
              <a:ext uri="{FF2B5EF4-FFF2-40B4-BE49-F238E27FC236}">
                <a16:creationId xmlns:a16="http://schemas.microsoft.com/office/drawing/2014/main" id="{DA6577BF-B1E8-4927-B59B-914353C683A4}"/>
              </a:ext>
            </a:extLst>
          </p:cNvPr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>
            <a:extLst>
              <a:ext uri="{FF2B5EF4-FFF2-40B4-BE49-F238E27FC236}">
                <a16:creationId xmlns:a16="http://schemas.microsoft.com/office/drawing/2014/main" id="{1AC95F24-BC1D-44F1-BDD4-1C486D362F88}"/>
              </a:ext>
            </a:extLst>
          </p:cNvPr>
          <p:cNvSpPr>
            <a:spLocks noGrp="1"/>
          </p:cNvSpPr>
          <p:nvPr>
            <p:ph type="dt" sz="quarter" idx="1"/>
          </p:nvPr>
        </p:nvSpPr>
        <p:spPr>
          <a:xfrm>
            <a:off x="3849688" y="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12A41B50-2F89-4973-BCEE-7D10DE7DAF24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4" name="Pladsholder til sidefod 3">
            <a:extLst>
              <a:ext uri="{FF2B5EF4-FFF2-40B4-BE49-F238E27FC236}">
                <a16:creationId xmlns:a16="http://schemas.microsoft.com/office/drawing/2014/main" id="{726A44C0-E673-408D-A1E5-5E3CE74CE7C5}"/>
              </a:ext>
            </a:extLst>
          </p:cNvPr>
          <p:cNvSpPr>
            <a:spLocks noGrp="1"/>
          </p:cNvSpPr>
          <p:nvPr>
            <p:ph type="ftr" sz="quarter" idx="2"/>
          </p:nvPr>
        </p:nvSpPr>
        <p:spPr>
          <a:xfrm>
            <a:off x="0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5" name="Pladsholder til slidenummer 4">
            <a:extLst>
              <a:ext uri="{FF2B5EF4-FFF2-40B4-BE49-F238E27FC236}">
                <a16:creationId xmlns:a16="http://schemas.microsoft.com/office/drawing/2014/main" id="{F326495D-DC86-492F-B23D-24457A3392AD}"/>
              </a:ext>
            </a:extLst>
          </p:cNvPr>
          <p:cNvSpPr>
            <a:spLocks noGrp="1"/>
          </p:cNvSpPr>
          <p:nvPr>
            <p:ph type="sldNum" sz="quarter" idx="3"/>
          </p:nvPr>
        </p:nvSpPr>
        <p:spPr>
          <a:xfrm>
            <a:off x="3849688" y="9378950"/>
            <a:ext cx="2946400" cy="4953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E9DAF5D-50F1-4810-BE1A-546FF1FF191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887108946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sidehoved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3" name="Pladsholder til dato 2"/>
          <p:cNvSpPr>
            <a:spLocks noGrp="1"/>
          </p:cNvSpPr>
          <p:nvPr>
            <p:ph type="dt" idx="1"/>
          </p:nvPr>
        </p:nvSpPr>
        <p:spPr>
          <a:xfrm>
            <a:off x="3850443" y="0"/>
            <a:ext cx="2945659" cy="49542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8A75ACD-C2ED-4AD5-904A-4B2A3C84E335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4" name="Pladsholder til slidebillede 3"/>
          <p:cNvSpPr>
            <a:spLocks noGrp="1" noRot="1" noChangeAspect="1"/>
          </p:cNvSpPr>
          <p:nvPr>
            <p:ph type="sldImg" idx="2"/>
          </p:nvPr>
        </p:nvSpPr>
        <p:spPr>
          <a:xfrm>
            <a:off x="1176338" y="1233488"/>
            <a:ext cx="4445000" cy="33337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da-DK"/>
          </a:p>
        </p:txBody>
      </p:sp>
      <p:sp>
        <p:nvSpPr>
          <p:cNvPr id="5" name="Pladsholder til noter 4"/>
          <p:cNvSpPr>
            <a:spLocks noGrp="1"/>
          </p:cNvSpPr>
          <p:nvPr>
            <p:ph type="body" sz="quarter" idx="3"/>
          </p:nvPr>
        </p:nvSpPr>
        <p:spPr>
          <a:xfrm>
            <a:off x="679768" y="4751983"/>
            <a:ext cx="5438140" cy="3887986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da-DK"/>
              <a:t>Rediger teksttypografien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4"/>
          </p:nvPr>
        </p:nvSpPr>
        <p:spPr>
          <a:xfrm>
            <a:off x="0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da-DK"/>
          </a:p>
        </p:txBody>
      </p:sp>
      <p:sp>
        <p:nvSpPr>
          <p:cNvPr id="7" name="Pladsholder til slidenummer 6"/>
          <p:cNvSpPr>
            <a:spLocks noGrp="1"/>
          </p:cNvSpPr>
          <p:nvPr>
            <p:ph type="sldNum" sz="quarter" idx="5"/>
          </p:nvPr>
        </p:nvSpPr>
        <p:spPr>
          <a:xfrm>
            <a:off x="3850443" y="9378824"/>
            <a:ext cx="2945659" cy="495426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0505FE-7043-462D-96D1-3FAFAE7DF504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419436237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dia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685800" y="2130427"/>
            <a:ext cx="7772400" cy="1470025"/>
          </a:xfrm>
        </p:spPr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Undertitel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3429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685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0287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17145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057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24003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da-DK"/>
              <a:t>Klik for at redigere undertiteltypografien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57652788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og lodret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07667564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et titel og 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et titel 1"/>
          <p:cNvSpPr>
            <a:spLocks noGrp="1"/>
          </p:cNvSpPr>
          <p:nvPr>
            <p:ph type="title" orient="vert"/>
          </p:nvPr>
        </p:nvSpPr>
        <p:spPr>
          <a:xfrm>
            <a:off x="6629400" y="274640"/>
            <a:ext cx="2057400" cy="5851525"/>
          </a:xfrm>
        </p:spPr>
        <p:txBody>
          <a:bodyPr vert="eaVert"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lodret titel 2"/>
          <p:cNvSpPr>
            <a:spLocks noGrp="1"/>
          </p:cNvSpPr>
          <p:nvPr>
            <p:ph type="body" orient="vert" idx="1"/>
          </p:nvPr>
        </p:nvSpPr>
        <p:spPr>
          <a:xfrm>
            <a:off x="457200" y="274640"/>
            <a:ext cx="6019800" cy="5851525"/>
          </a:xfrm>
        </p:spPr>
        <p:txBody>
          <a:bodyPr vert="eaVert"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44720704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og indholdsobjek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80816910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fsnitsoversk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722313" y="4406902"/>
            <a:ext cx="7772400" cy="1362075"/>
          </a:xfrm>
        </p:spPr>
        <p:txBody>
          <a:bodyPr anchor="t"/>
          <a:lstStyle>
            <a:lvl1pPr algn="l">
              <a:defRPr sz="3000" b="1" cap="all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1500">
                <a:solidFill>
                  <a:schemeClr val="tx1">
                    <a:tint val="75000"/>
                  </a:schemeClr>
                </a:solidFill>
              </a:defRPr>
            </a:lvl1pPr>
            <a:lvl2pPr marL="342900" indent="0">
              <a:buNone/>
              <a:defRPr sz="1350">
                <a:solidFill>
                  <a:schemeClr val="tx1">
                    <a:tint val="75000"/>
                  </a:schemeClr>
                </a:solidFill>
              </a:defRPr>
            </a:lvl2pPr>
            <a:lvl3pPr marL="685800" indent="0">
              <a:buNone/>
              <a:defRPr sz="1200">
                <a:solidFill>
                  <a:schemeClr val="tx1">
                    <a:tint val="75000"/>
                  </a:schemeClr>
                </a:solidFill>
              </a:defRPr>
            </a:lvl3pPr>
            <a:lvl4pPr marL="10287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3716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7145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20574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4003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743200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84540712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o indholdsobjekt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sz="half" idx="1"/>
          </p:nvPr>
        </p:nvSpPr>
        <p:spPr>
          <a:xfrm>
            <a:off x="457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648200" y="1600202"/>
            <a:ext cx="4038600" cy="4525963"/>
          </a:xfrm>
        </p:spPr>
        <p:txBody>
          <a:bodyPr/>
          <a:lstStyle>
            <a:lvl1pPr>
              <a:defRPr sz="2100"/>
            </a:lvl1pPr>
            <a:lvl2pPr>
              <a:defRPr sz="1800"/>
            </a:lvl2pPr>
            <a:lvl3pPr>
              <a:defRPr sz="1500"/>
            </a:lvl3pPr>
            <a:lvl4pPr>
              <a:defRPr sz="1350"/>
            </a:lvl4pPr>
            <a:lvl5pPr>
              <a:defRPr sz="1350"/>
            </a:lvl5pPr>
            <a:lvl6pPr>
              <a:defRPr sz="1350"/>
            </a:lvl6pPr>
            <a:lvl7pPr>
              <a:defRPr sz="1350"/>
            </a:lvl7pPr>
            <a:lvl8pPr>
              <a:defRPr sz="1350"/>
            </a:lvl8pPr>
            <a:lvl9pPr>
              <a:defRPr sz="135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020280175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Sammenligning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4" name="Pladsholder til indhold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5" name="Pladsholder til tekst 4"/>
          <p:cNvSpPr>
            <a:spLocks noGrp="1"/>
          </p:cNvSpPr>
          <p:nvPr>
            <p:ph type="body" sz="quarter" idx="3"/>
          </p:nvPr>
        </p:nvSpPr>
        <p:spPr>
          <a:xfrm>
            <a:off x="4645026" y="1535113"/>
            <a:ext cx="4041775" cy="639762"/>
          </a:xfrm>
        </p:spPr>
        <p:txBody>
          <a:bodyPr anchor="b"/>
          <a:lstStyle>
            <a:lvl1pPr marL="0" indent="0">
              <a:buNone/>
              <a:defRPr sz="1800" b="1"/>
            </a:lvl1pPr>
            <a:lvl2pPr marL="342900" indent="0">
              <a:buNone/>
              <a:defRPr sz="1500" b="1"/>
            </a:lvl2pPr>
            <a:lvl3pPr marL="685800" indent="0">
              <a:buNone/>
              <a:defRPr sz="1350" b="1"/>
            </a:lvl3pPr>
            <a:lvl4pPr marL="1028700" indent="0">
              <a:buNone/>
              <a:defRPr sz="1200" b="1"/>
            </a:lvl4pPr>
            <a:lvl5pPr marL="1371600" indent="0">
              <a:buNone/>
              <a:defRPr sz="1200" b="1"/>
            </a:lvl5pPr>
            <a:lvl6pPr marL="1714500" indent="0">
              <a:buNone/>
              <a:defRPr sz="1200" b="1"/>
            </a:lvl6pPr>
            <a:lvl7pPr marL="2057400" indent="0">
              <a:buNone/>
              <a:defRPr sz="1200" b="1"/>
            </a:lvl7pPr>
            <a:lvl8pPr marL="2400300" indent="0">
              <a:buNone/>
              <a:defRPr sz="1200" b="1"/>
            </a:lvl8pPr>
            <a:lvl9pPr marL="2743200" indent="0">
              <a:buNone/>
              <a:defRPr sz="1200" b="1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6" name="Pladsholder til indhold 5"/>
          <p:cNvSpPr>
            <a:spLocks noGrp="1"/>
          </p:cNvSpPr>
          <p:nvPr>
            <p:ph sz="quarter" idx="4"/>
          </p:nvPr>
        </p:nvSpPr>
        <p:spPr>
          <a:xfrm>
            <a:off x="4645026" y="2174875"/>
            <a:ext cx="4041775" cy="3951288"/>
          </a:xfrm>
        </p:spPr>
        <p:txBody>
          <a:bodyPr/>
          <a:lstStyle>
            <a:lvl1pPr>
              <a:defRPr sz="1800"/>
            </a:lvl1pPr>
            <a:lvl2pPr>
              <a:defRPr sz="1500"/>
            </a:lvl2pPr>
            <a:lvl3pPr>
              <a:defRPr sz="135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7" name="Pladsholder til dato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8" name="Pladsholder til sidefod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9" name="Pladsholder til diasnumm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8874878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Kun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dato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4" name="Pladsholder til sidefod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5" name="Pladsholder til diasnumm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41042798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dato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3" name="Pladsholder til sidefod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4" name="Pladsholder til diasnumm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23303286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dhold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457201" y="273050"/>
            <a:ext cx="3008313" cy="1162050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3575050" y="273052"/>
            <a:ext cx="5111750" cy="5853113"/>
          </a:xfrm>
        </p:spPr>
        <p:txBody>
          <a:bodyPr/>
          <a:lstStyle>
            <a:lvl1pPr>
              <a:defRPr sz="2400"/>
            </a:lvl1pPr>
            <a:lvl2pPr>
              <a:defRPr sz="2100"/>
            </a:lvl2pPr>
            <a:lvl3pPr>
              <a:defRPr sz="1800"/>
            </a:lvl3pPr>
            <a:lvl4pPr>
              <a:defRPr sz="1500"/>
            </a:lvl4pPr>
            <a:lvl5pPr>
              <a:defRPr sz="1500"/>
            </a:lvl5pPr>
            <a:lvl6pPr>
              <a:defRPr sz="1500"/>
            </a:lvl6pPr>
            <a:lvl7pPr>
              <a:defRPr sz="1500"/>
            </a:lvl7pPr>
            <a:lvl8pPr>
              <a:defRPr sz="1500"/>
            </a:lvl8pPr>
            <a:lvl9pPr>
              <a:defRPr sz="1500"/>
            </a:lvl9pPr>
          </a:lstStyle>
          <a:p>
            <a:pPr lvl="0"/>
            <a:r>
              <a:rPr lang="da-DK"/>
              <a:t>Klik for at redigere teksttypografierne i masteren</a:t>
            </a:r>
          </a:p>
          <a:p>
            <a:pPr lvl="1"/>
            <a:r>
              <a:rPr lang="da-DK"/>
              <a:t>Andet niveau</a:t>
            </a:r>
          </a:p>
          <a:p>
            <a:pPr lvl="2"/>
            <a:r>
              <a:rPr lang="da-DK"/>
              <a:t>Tredje niveau</a:t>
            </a:r>
          </a:p>
          <a:p>
            <a:pPr lvl="3"/>
            <a:r>
              <a:rPr lang="da-DK"/>
              <a:t>Fjerde niveau</a:t>
            </a:r>
          </a:p>
          <a:p>
            <a:pPr lvl="4"/>
            <a:r>
              <a:rPr lang="da-DK"/>
              <a:t>Femte niveau</a:t>
            </a:r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457201" y="1435102"/>
            <a:ext cx="3008313" cy="4691063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13537975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lede med billedteks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1500" b="1"/>
            </a:lvl1pPr>
          </a:lstStyle>
          <a:p>
            <a:r>
              <a:rPr lang="da-DK"/>
              <a:t>Klik for at redigere i masteren</a:t>
            </a:r>
          </a:p>
        </p:txBody>
      </p:sp>
      <p:sp>
        <p:nvSpPr>
          <p:cNvPr id="3" name="Pladsholder til billede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endParaRPr lang="da-DK"/>
          </a:p>
        </p:txBody>
      </p:sp>
      <p:sp>
        <p:nvSpPr>
          <p:cNvPr id="4" name="Pladsholder til teks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050"/>
            </a:lvl1pPr>
            <a:lvl2pPr marL="342900" indent="0">
              <a:buNone/>
              <a:defRPr sz="900"/>
            </a:lvl2pPr>
            <a:lvl3pPr marL="685800" indent="0">
              <a:buNone/>
              <a:defRPr sz="750"/>
            </a:lvl3pPr>
            <a:lvl4pPr marL="1028700" indent="0">
              <a:buNone/>
              <a:defRPr sz="675"/>
            </a:lvl4pPr>
            <a:lvl5pPr marL="1371600" indent="0">
              <a:buNone/>
              <a:defRPr sz="675"/>
            </a:lvl5pPr>
            <a:lvl6pPr marL="1714500" indent="0">
              <a:buNone/>
              <a:defRPr sz="675"/>
            </a:lvl6pPr>
            <a:lvl7pPr marL="2057400" indent="0">
              <a:buNone/>
              <a:defRPr sz="675"/>
            </a:lvl7pPr>
            <a:lvl8pPr marL="2400300" indent="0">
              <a:buNone/>
              <a:defRPr sz="675"/>
            </a:lvl8pPr>
            <a:lvl9pPr marL="2743200" indent="0">
              <a:buNone/>
              <a:defRPr sz="675"/>
            </a:lvl9pPr>
          </a:lstStyle>
          <a:p>
            <a:pPr lvl="0"/>
            <a:r>
              <a:rPr lang="da-DK"/>
              <a:t>Klik for at redigere teksttypografierne i masteren</a:t>
            </a:r>
          </a:p>
        </p:txBody>
      </p:sp>
      <p:sp>
        <p:nvSpPr>
          <p:cNvPr id="5" name="Pladsholder til dato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6" name="Pladsholder til sidefod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a-DK"/>
          </a:p>
        </p:txBody>
      </p:sp>
      <p:sp>
        <p:nvSpPr>
          <p:cNvPr id="7" name="Pladsholder til diasnumm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2903748267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dsholder til titel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a-DK"/>
              <a:t>Klik for at redigere i masteren</a:t>
            </a:r>
          </a:p>
        </p:txBody>
      </p:sp>
      <p:sp>
        <p:nvSpPr>
          <p:cNvPr id="3" name="Pladsholder til tekst 2"/>
          <p:cNvSpPr>
            <a:spLocks noGrp="1"/>
          </p:cNvSpPr>
          <p:nvPr>
            <p:ph type="body" idx="1"/>
          </p:nvPr>
        </p:nvSpPr>
        <p:spPr>
          <a:xfrm>
            <a:off x="457200" y="1600202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a-DK" dirty="0"/>
              <a:t>Klik for at redigere teksttypografierne i masteren</a:t>
            </a:r>
          </a:p>
          <a:p>
            <a:pPr lvl="1"/>
            <a:r>
              <a:rPr lang="da-DK" dirty="0"/>
              <a:t>Andet niveau</a:t>
            </a:r>
          </a:p>
          <a:p>
            <a:pPr lvl="2"/>
            <a:r>
              <a:rPr lang="da-DK" dirty="0"/>
              <a:t>Tredje niveau</a:t>
            </a:r>
          </a:p>
          <a:p>
            <a:pPr lvl="3"/>
            <a:r>
              <a:rPr lang="da-DK" dirty="0"/>
              <a:t>Fjerde niveau</a:t>
            </a:r>
          </a:p>
          <a:p>
            <a:pPr lvl="4"/>
            <a:r>
              <a:rPr lang="da-DK" dirty="0"/>
              <a:t>Femte niveau</a:t>
            </a:r>
          </a:p>
        </p:txBody>
      </p:sp>
      <p:sp>
        <p:nvSpPr>
          <p:cNvPr id="4" name="Pladsholder til dato 3"/>
          <p:cNvSpPr>
            <a:spLocks noGrp="1"/>
          </p:cNvSpPr>
          <p:nvPr>
            <p:ph type="dt" sz="half" idx="2"/>
          </p:nvPr>
        </p:nvSpPr>
        <p:spPr>
          <a:xfrm>
            <a:off x="457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9E5E8F4-3978-7743-8187-A96556732E78}" type="datetimeFigureOut">
              <a:rPr lang="da-DK" smtClean="0"/>
              <a:t>19-01-2018</a:t>
            </a:fld>
            <a:endParaRPr lang="da-DK"/>
          </a:p>
        </p:txBody>
      </p:sp>
      <p:sp>
        <p:nvSpPr>
          <p:cNvPr id="5" name="Pladsholder til sidefod 4"/>
          <p:cNvSpPr>
            <a:spLocks noGrp="1"/>
          </p:cNvSpPr>
          <p:nvPr>
            <p:ph type="ftr" sz="quarter" idx="3"/>
          </p:nvPr>
        </p:nvSpPr>
        <p:spPr>
          <a:xfrm>
            <a:off x="3124200" y="6356352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a-DK"/>
          </a:p>
        </p:txBody>
      </p:sp>
      <p:sp>
        <p:nvSpPr>
          <p:cNvPr id="6" name="Pladsholder til diasnummer 5"/>
          <p:cNvSpPr>
            <a:spLocks noGrp="1"/>
          </p:cNvSpPr>
          <p:nvPr>
            <p:ph type="sldNum" sz="quarter" idx="4"/>
          </p:nvPr>
        </p:nvSpPr>
        <p:spPr>
          <a:xfrm>
            <a:off x="6553200" y="6356352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AD5E45A-D28F-F74C-80F6-217701F8129D}" type="slidenum">
              <a:rPr lang="da-DK" smtClean="0"/>
              <a:t>‹nr.›</a:t>
            </a:fld>
            <a:endParaRPr lang="da-DK"/>
          </a:p>
        </p:txBody>
      </p:sp>
    </p:spTree>
    <p:extLst>
      <p:ext uri="{BB962C8B-B14F-4D97-AF65-F5344CB8AC3E}">
        <p14:creationId xmlns:p14="http://schemas.microsoft.com/office/powerpoint/2010/main" val="35249406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342900" rtl="0" eaLnBrk="1" latinLnBrk="0" hangingPunct="1">
        <a:spcBef>
          <a:spcPct val="0"/>
        </a:spcBef>
        <a:buNone/>
        <a:defRPr sz="33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57175" indent="-257175" algn="l" defTabSz="342900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Helvetica"/>
          <a:ea typeface="+mn-ea"/>
          <a:cs typeface="Helvetica"/>
        </a:defRPr>
      </a:lvl1pPr>
      <a:lvl2pPr marL="557213" indent="-214313" algn="l" defTabSz="342900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Helvetica"/>
          <a:ea typeface="+mn-ea"/>
          <a:cs typeface="Helvetica"/>
        </a:defRPr>
      </a:lvl2pPr>
      <a:lvl3pPr marL="857250" indent="-171450" algn="l" defTabSz="342900" rtl="0" eaLnBrk="1" latinLnBrk="0" hangingPunct="1">
        <a:spcBef>
          <a:spcPct val="20000"/>
        </a:spcBef>
        <a:buFont typeface="Arial"/>
        <a:buChar char="•"/>
        <a:defRPr sz="1125" kern="1200">
          <a:solidFill>
            <a:schemeClr val="tx1"/>
          </a:solidFill>
          <a:latin typeface="Helvetica"/>
          <a:ea typeface="+mn-ea"/>
          <a:cs typeface="Helvetica"/>
        </a:defRPr>
      </a:lvl3pPr>
      <a:lvl4pPr marL="1200150" indent="-171450" algn="l" defTabSz="342900" rtl="0" eaLnBrk="1" latinLnBrk="0" hangingPunct="1">
        <a:spcBef>
          <a:spcPct val="20000"/>
        </a:spcBef>
        <a:buFont typeface="Arial"/>
        <a:buChar char="–"/>
        <a:defRPr sz="1125" kern="1200">
          <a:solidFill>
            <a:schemeClr val="tx1"/>
          </a:solidFill>
          <a:latin typeface="Helvetica"/>
          <a:ea typeface="+mn-ea"/>
          <a:cs typeface="Helvetica"/>
        </a:defRPr>
      </a:lvl4pPr>
      <a:lvl5pPr marL="1543050" indent="-171450" algn="l" defTabSz="342900" rtl="0" eaLnBrk="1" latinLnBrk="0" hangingPunct="1">
        <a:spcBef>
          <a:spcPct val="20000"/>
        </a:spcBef>
        <a:buFont typeface="Arial"/>
        <a:buChar char="»"/>
        <a:defRPr sz="1125" kern="1200">
          <a:solidFill>
            <a:schemeClr val="tx1"/>
          </a:solidFill>
          <a:latin typeface="Helvetica"/>
          <a:ea typeface="+mn-ea"/>
          <a:cs typeface="Helvetica"/>
        </a:defRPr>
      </a:lvl5pPr>
      <a:lvl6pPr marL="18859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6pPr>
      <a:lvl7pPr marL="22288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7pPr>
      <a:lvl8pPr marL="25717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8pPr>
      <a:lvl9pPr marL="2914650" indent="-171450" algn="l" defTabSz="342900" rtl="0" eaLnBrk="1" latinLnBrk="0" hangingPunct="1">
        <a:spcBef>
          <a:spcPct val="20000"/>
        </a:spcBef>
        <a:buFont typeface="Arial"/>
        <a:buChar char="•"/>
        <a:defRPr sz="15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a-DK"/>
      </a:defPPr>
      <a:lvl1pPr marL="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1pPr>
      <a:lvl2pPr marL="3429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2pPr>
      <a:lvl3pPr marL="6858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3pPr>
      <a:lvl4pPr marL="10287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4pPr>
      <a:lvl5pPr marL="13716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5pPr>
      <a:lvl6pPr marL="17145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6pPr>
      <a:lvl7pPr marL="20574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7pPr>
      <a:lvl8pPr marL="24003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8pPr>
      <a:lvl9pPr marL="2743200" algn="l" defTabSz="342900" rtl="0" eaLnBrk="1" latinLnBrk="0" hangingPunct="1">
        <a:defRPr sz="135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16315" y="1559985"/>
            <a:ext cx="5882226" cy="4049833"/>
          </a:xfrm>
        </p:spPr>
        <p:txBody>
          <a:bodyPr>
            <a:noAutofit/>
          </a:bodyPr>
          <a:lstStyle/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endParaRPr lang="da-DK" sz="27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endParaRPr lang="da-DK" sz="2400" b="1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marL="0" indent="0">
              <a:spcBef>
                <a:spcPts val="900"/>
              </a:spcBef>
              <a:spcAft>
                <a:spcPts val="450"/>
              </a:spcAft>
              <a:buNone/>
            </a:pPr>
            <a:r>
              <a:rPr lang="da-DK" sz="2800" b="1" dirty="0">
                <a:solidFill>
                  <a:schemeClr val="bg1"/>
                </a:solidFill>
                <a:latin typeface="Helvetica Light"/>
                <a:cs typeface="Helvetica Light"/>
              </a:rPr>
              <a:t>Underviser og forsker ved VIA University College, Aarhus</a:t>
            </a:r>
          </a:p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endParaRPr lang="da-DK" sz="2400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580650" y="1248184"/>
            <a:ext cx="5853083" cy="31180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1326453"/>
            <a:ext cx="5788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FINN AMBY</a:t>
            </a:r>
          </a:p>
        </p:txBody>
      </p:sp>
    </p:spTree>
    <p:extLst>
      <p:ext uri="{BB962C8B-B14F-4D97-AF65-F5344CB8AC3E}">
        <p14:creationId xmlns:p14="http://schemas.microsoft.com/office/powerpoint/2010/main" val="25894137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6" y="1000437"/>
            <a:ext cx="6234184" cy="5857564"/>
          </a:xfrm>
        </p:spPr>
        <p:txBody>
          <a:bodyPr>
            <a:noAutofit/>
          </a:bodyPr>
          <a:lstStyle/>
          <a:p>
            <a:pPr marL="0" indent="0">
              <a:spcBef>
                <a:spcPts val="900"/>
              </a:spcBef>
              <a:spcAft>
                <a:spcPts val="450"/>
              </a:spcAft>
              <a:buNone/>
            </a:pPr>
            <a:endParaRPr lang="da-DK" sz="1700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>
              <a:spcBef>
                <a:spcPts val="900"/>
              </a:spcBef>
              <a:spcAft>
                <a:spcPts val="450"/>
              </a:spcAft>
            </a:pPr>
            <a:r>
              <a:rPr lang="da-DK" sz="1700" dirty="0">
                <a:solidFill>
                  <a:schemeClr val="bg1"/>
                </a:solidFill>
                <a:latin typeface="Helvetica Light"/>
                <a:cs typeface="Helvetica Light"/>
              </a:rPr>
              <a:t>Underviser og forsker ved VIA University College, Aarhus</a:t>
            </a:r>
          </a:p>
          <a:p>
            <a:pPr marL="0" indent="0">
              <a:buNone/>
            </a:pPr>
            <a:r>
              <a:rPr lang="da-DK" sz="1700" b="1" dirty="0">
                <a:solidFill>
                  <a:schemeClr val="bg1"/>
                </a:solidFill>
                <a:latin typeface="Helvetica Light"/>
              </a:rPr>
              <a:t>Forskningscenter for Handicap og Beskæftigelse</a:t>
            </a:r>
            <a:r>
              <a:rPr lang="da-DK" sz="17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1700" dirty="0">
                <a:solidFill>
                  <a:schemeClr val="bg1"/>
                </a:solidFill>
                <a:latin typeface="Helvetica Light"/>
              </a:rPr>
              <a:t>Vision: at samle den fragmenterede viden om mennesker med handicap, beskæftigelsessystemet og arbejdsmarkedet med henblik på at finde nye og effektive metoder til at integrere og fastholde mennesker med handicap på arbejdsmarkedet</a:t>
            </a:r>
          </a:p>
          <a:p>
            <a:r>
              <a:rPr lang="da-DK" sz="1700" dirty="0">
                <a:solidFill>
                  <a:schemeClr val="bg1"/>
                </a:solidFill>
                <a:latin typeface="Helvetica Light"/>
              </a:rPr>
              <a:t>Bevilling fra </a:t>
            </a:r>
            <a:r>
              <a:rPr lang="da-DK" sz="1700" dirty="0" err="1">
                <a:solidFill>
                  <a:schemeClr val="bg1"/>
                </a:solidFill>
                <a:latin typeface="Helvetica Light"/>
              </a:rPr>
              <a:t>Bevica</a:t>
            </a:r>
            <a:r>
              <a:rPr lang="da-DK" sz="1700" dirty="0">
                <a:solidFill>
                  <a:schemeClr val="bg1"/>
                </a:solidFill>
                <a:latin typeface="Helvetica Light"/>
              </a:rPr>
              <a:t> Fonden 2018-20 med fokus på bevægelseshandicap</a:t>
            </a:r>
            <a:br>
              <a:rPr lang="da-DK" sz="1700" dirty="0">
                <a:solidFill>
                  <a:schemeClr val="bg1"/>
                </a:solidFill>
                <a:latin typeface="Helvetica Light"/>
              </a:rPr>
            </a:br>
            <a:endParaRPr lang="da-DK" sz="1700" dirty="0">
              <a:solidFill>
                <a:schemeClr val="bg1"/>
              </a:solidFill>
              <a:latin typeface="Helvetica Light"/>
            </a:endParaRPr>
          </a:p>
          <a:p>
            <a:pPr marL="0" indent="0">
              <a:buNone/>
            </a:pPr>
            <a:r>
              <a:rPr lang="da-DK" sz="1700" dirty="0">
                <a:solidFill>
                  <a:schemeClr val="bg1"/>
                </a:solidFill>
                <a:latin typeface="Helvetica Light"/>
              </a:rPr>
              <a:t>Samarbejde mellem:</a:t>
            </a:r>
          </a:p>
          <a:p>
            <a:pPr lvl="0"/>
            <a:r>
              <a:rPr lang="da-DK" sz="1700" dirty="0">
                <a:solidFill>
                  <a:schemeClr val="bg1"/>
                </a:solidFill>
                <a:latin typeface="Helvetica Light"/>
              </a:rPr>
              <a:t>Center for Arbejdsmarkedsforskning ved Aalborg Universitet</a:t>
            </a:r>
          </a:p>
          <a:p>
            <a:pPr lvl="0"/>
            <a:r>
              <a:rPr lang="da-DK" sz="1700" dirty="0">
                <a:solidFill>
                  <a:schemeClr val="bg1"/>
                </a:solidFill>
                <a:latin typeface="Helvetica Light"/>
              </a:rPr>
              <a:t>VIVE, det Nationale Forsknings- og Analysecenter for Velfærd</a:t>
            </a:r>
          </a:p>
          <a:p>
            <a:pPr lvl="0"/>
            <a:r>
              <a:rPr lang="da-DK" sz="1700" dirty="0">
                <a:solidFill>
                  <a:schemeClr val="bg1"/>
                </a:solidFill>
                <a:latin typeface="Helvetica Light"/>
              </a:rPr>
              <a:t>VIA University College</a:t>
            </a:r>
          </a:p>
          <a:p>
            <a:pPr lvl="0"/>
            <a:r>
              <a:rPr lang="da-DK" sz="1700" dirty="0">
                <a:solidFill>
                  <a:schemeClr val="bg1"/>
                </a:solidFill>
                <a:latin typeface="Helvetica Light"/>
              </a:rPr>
              <a:t>Professionshøjskolen Metropol</a:t>
            </a:r>
          </a:p>
          <a:p>
            <a:pPr marL="0" indent="0">
              <a:buNone/>
            </a:pPr>
            <a:r>
              <a:rPr lang="da-DK" sz="1700" dirty="0">
                <a:solidFill>
                  <a:schemeClr val="bg1"/>
                </a:solidFill>
                <a:latin typeface="Helvetica Light"/>
              </a:rPr>
              <a:t>Åbningskonference 8. juni 2018: </a:t>
            </a:r>
          </a:p>
          <a:p>
            <a:pPr marL="0" indent="0">
              <a:buNone/>
            </a:pPr>
            <a:r>
              <a:rPr lang="da-DK" sz="1700" b="1" dirty="0">
                <a:solidFill>
                  <a:schemeClr val="bg1"/>
                </a:solidFill>
                <a:latin typeface="Helvetica Light"/>
              </a:rPr>
              <a:t>fhb.aau.dk </a:t>
            </a:r>
            <a:endParaRPr lang="da-DK" sz="1700" dirty="0">
              <a:solidFill>
                <a:schemeClr val="bg1"/>
              </a:solidFill>
              <a:latin typeface="Helvetica Light"/>
            </a:endParaRPr>
          </a:p>
          <a:p>
            <a:pPr marL="0" indent="0">
              <a:spcBef>
                <a:spcPts val="900"/>
              </a:spcBef>
              <a:spcAft>
                <a:spcPts val="450"/>
              </a:spcAft>
              <a:buNone/>
            </a:pPr>
            <a:endParaRPr lang="da-DK" sz="788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645459" y="615525"/>
            <a:ext cx="3563717" cy="38491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769603"/>
            <a:ext cx="3784497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Kort præsentation</a:t>
            </a:r>
          </a:p>
        </p:txBody>
      </p:sp>
    </p:spTree>
    <p:extLst>
      <p:ext uri="{BB962C8B-B14F-4D97-AF65-F5344CB8AC3E}">
        <p14:creationId xmlns:p14="http://schemas.microsoft.com/office/powerpoint/2010/main" val="844932784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4" y="2152038"/>
            <a:ext cx="5121599" cy="3457779"/>
          </a:xfrm>
        </p:spPr>
        <p:txBody>
          <a:bodyPr>
            <a:noAutofit/>
          </a:bodyPr>
          <a:lstStyle/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Min anbefaling</a:t>
            </a:r>
          </a:p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Hvad vil det sige, at noget virker?</a:t>
            </a:r>
          </a:p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Hvad ved vi om effekter af beskæftigelsesindsatsen på handicapområdet?</a:t>
            </a:r>
          </a:p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Hvad skal vi have mere viden om?</a:t>
            </a:r>
          </a:p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Hvor kan vi hente inspiration?</a:t>
            </a:r>
          </a:p>
          <a:p>
            <a:pPr lvl="0">
              <a:buFont typeface="+mj-lt"/>
              <a:buAutoNum type="arabicPeriod"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Konklusion</a:t>
            </a:r>
          </a:p>
        </p:txBody>
      </p:sp>
      <p:sp>
        <p:nvSpPr>
          <p:cNvPr id="6" name="Rektangel 5"/>
          <p:cNvSpPr/>
          <p:nvPr/>
        </p:nvSpPr>
        <p:spPr>
          <a:xfrm>
            <a:off x="1645459" y="1232329"/>
            <a:ext cx="2122065" cy="38491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1326453"/>
            <a:ext cx="2165978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Disposition</a:t>
            </a:r>
          </a:p>
        </p:txBody>
      </p:sp>
    </p:spTree>
    <p:extLst>
      <p:ext uri="{BB962C8B-B14F-4D97-AF65-F5344CB8AC3E}">
        <p14:creationId xmlns:p14="http://schemas.microsoft.com/office/powerpoint/2010/main" val="2362856944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616315" y="1633095"/>
            <a:ext cx="5882226" cy="3976723"/>
          </a:xfrm>
        </p:spPr>
        <p:txBody>
          <a:bodyPr>
            <a:noAutofit/>
          </a:bodyPr>
          <a:lstStyle/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endParaRPr lang="da-DK" sz="2700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endParaRPr lang="da-DK" sz="2700" dirty="0">
              <a:solidFill>
                <a:schemeClr val="bg1"/>
              </a:solidFill>
              <a:latin typeface="Helvetica Light"/>
              <a:cs typeface="Helvetica Light"/>
            </a:endParaRPr>
          </a:p>
          <a:p>
            <a:pPr marL="0" indent="0" algn="ctr">
              <a:spcBef>
                <a:spcPts val="900"/>
              </a:spcBef>
              <a:spcAft>
                <a:spcPts val="450"/>
              </a:spcAft>
              <a:buNone/>
            </a:pPr>
            <a:r>
              <a:rPr lang="da-DK" sz="2800" dirty="0">
                <a:solidFill>
                  <a:schemeClr val="bg1"/>
                </a:solidFill>
                <a:latin typeface="Helvetica Light"/>
                <a:cs typeface="Helvetica Light"/>
              </a:rPr>
              <a:t>”</a:t>
            </a:r>
            <a:r>
              <a:rPr lang="da-DK" sz="2800" i="1" dirty="0">
                <a:solidFill>
                  <a:schemeClr val="bg1"/>
                </a:solidFill>
                <a:latin typeface="Helvetica Light"/>
                <a:cs typeface="Helvetica Light"/>
              </a:rPr>
              <a:t>Forbedret datagrundlag på individniveau og udvikling af tilbud på tværs af kommuner</a:t>
            </a:r>
            <a:r>
              <a:rPr lang="da-DK" sz="2800" dirty="0">
                <a:solidFill>
                  <a:schemeClr val="bg1"/>
                </a:solidFill>
                <a:latin typeface="Helvetica Light"/>
                <a:cs typeface="Helvetica Light"/>
              </a:rPr>
              <a:t>”</a:t>
            </a:r>
          </a:p>
        </p:txBody>
      </p:sp>
      <p:sp>
        <p:nvSpPr>
          <p:cNvPr id="6" name="Rektangel 5"/>
          <p:cNvSpPr/>
          <p:nvPr/>
        </p:nvSpPr>
        <p:spPr>
          <a:xfrm>
            <a:off x="1580650" y="1248184"/>
            <a:ext cx="5853083" cy="38491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1326453"/>
            <a:ext cx="5788274" cy="461665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algn="ctr"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1. min anbefaling </a:t>
            </a:r>
          </a:p>
        </p:txBody>
      </p:sp>
    </p:spTree>
    <p:extLst>
      <p:ext uri="{BB962C8B-B14F-4D97-AF65-F5344CB8AC3E}">
        <p14:creationId xmlns:p14="http://schemas.microsoft.com/office/powerpoint/2010/main" val="123906869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4" y="1279392"/>
            <a:ext cx="5888612" cy="5381052"/>
          </a:xfrm>
        </p:spPr>
        <p:txBody>
          <a:bodyPr>
            <a:noAutofit/>
          </a:bodyPr>
          <a:lstStyle/>
          <a:p>
            <a:endParaRPr lang="da-DK" sz="1600" dirty="0">
              <a:solidFill>
                <a:schemeClr val="bg1"/>
              </a:solidFill>
              <a:latin typeface="Helvetica Light"/>
            </a:endParaRPr>
          </a:p>
          <a:p>
            <a:r>
              <a:rPr lang="da-DK" sz="1800" dirty="0">
                <a:solidFill>
                  <a:schemeClr val="bg1"/>
                </a:solidFill>
                <a:latin typeface="Helvetica Light"/>
              </a:rPr>
              <a:t>Ofte fokus på beskæftigelseseffekten af enkeltstående indsatser</a:t>
            </a:r>
          </a:p>
          <a:p>
            <a:endParaRPr lang="da-DK" sz="1800" dirty="0">
              <a:solidFill>
                <a:schemeClr val="bg1"/>
              </a:solidFill>
              <a:latin typeface="Helvetica Light"/>
            </a:endParaRPr>
          </a:p>
          <a:p>
            <a:r>
              <a:rPr lang="da-DK" sz="1800" dirty="0">
                <a:solidFill>
                  <a:schemeClr val="bg1"/>
                </a:solidFill>
                <a:latin typeface="Helvetica Light"/>
              </a:rPr>
              <a:t>Den gyldne standard: Dokumenteret evidens gennem randomiserede, kontrollerede forsøg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1800" dirty="0">
                <a:solidFill>
                  <a:schemeClr val="bg1"/>
                </a:solidFill>
                <a:latin typeface="Helvetica Light"/>
              </a:rPr>
              <a:t>Mange studier viser, at denne standard er problematisk i forhold til grupper med komplekse problemstillinger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1800" dirty="0">
                <a:solidFill>
                  <a:schemeClr val="bg1"/>
                </a:solidFill>
                <a:latin typeface="Helvetica Light"/>
              </a:rPr>
              <a:t>Det gælder også i forhold til handicap:</a:t>
            </a:r>
          </a:p>
          <a:p>
            <a:pPr lvl="1"/>
            <a:r>
              <a:rPr lang="da-DK" sz="1800" dirty="0">
                <a:solidFill>
                  <a:schemeClr val="bg1"/>
                </a:solidFill>
                <a:latin typeface="Helvetica Light"/>
              </a:rPr>
              <a:t>Både praktiske og etiske udfordringer </a:t>
            </a:r>
          </a:p>
          <a:p>
            <a:endParaRPr lang="da-DK" sz="1800" dirty="0">
              <a:solidFill>
                <a:schemeClr val="bg1"/>
              </a:solidFill>
              <a:latin typeface="Helvetica Light"/>
            </a:endParaRPr>
          </a:p>
          <a:p>
            <a:r>
              <a:rPr lang="da-DK" sz="1800" dirty="0">
                <a:solidFill>
                  <a:schemeClr val="bg1"/>
                </a:solidFill>
                <a:latin typeface="Helvetica Light"/>
              </a:rPr>
              <a:t>Undersøgelser af, hvad der virker, bør ofte tage afsæt i et mere åbent spørgsmål:</a:t>
            </a:r>
          </a:p>
          <a:p>
            <a:pPr lvl="1"/>
            <a:r>
              <a:rPr lang="da-DK" sz="1800" dirty="0">
                <a:solidFill>
                  <a:schemeClr val="bg1"/>
                </a:solidFill>
                <a:latin typeface="Helvetica Light"/>
              </a:rPr>
              <a:t>Hvad virker for hvem under hvilke omstændigheder?</a:t>
            </a:r>
          </a:p>
          <a:p>
            <a:pPr marL="0" indent="0">
              <a:spcBef>
                <a:spcPts val="900"/>
              </a:spcBef>
              <a:spcAft>
                <a:spcPts val="450"/>
              </a:spcAft>
              <a:buNone/>
            </a:pPr>
            <a:endParaRPr lang="da-DK" sz="788" dirty="0">
              <a:solidFill>
                <a:schemeClr val="bg1"/>
              </a:solidFill>
              <a:latin typeface="Helvetica Light"/>
              <a:cs typeface="Helvetica Light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645459" y="745067"/>
            <a:ext cx="5985570" cy="534325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895567"/>
            <a:ext cx="6083973" cy="430887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3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2. Hvad vil det sige, at noget virker?</a:t>
            </a:r>
          </a:p>
        </p:txBody>
      </p:sp>
    </p:spTree>
    <p:extLst>
      <p:ext uri="{BB962C8B-B14F-4D97-AF65-F5344CB8AC3E}">
        <p14:creationId xmlns:p14="http://schemas.microsoft.com/office/powerpoint/2010/main" val="2395131723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6" y="1643833"/>
            <a:ext cx="5879588" cy="4903723"/>
          </a:xfrm>
        </p:spPr>
        <p:txBody>
          <a:bodyPr>
            <a:noAutofit/>
          </a:bodyPr>
          <a:lstStyle/>
          <a:p>
            <a:r>
              <a:rPr lang="da-DK" sz="2400" dirty="0">
                <a:solidFill>
                  <a:schemeClr val="bg1"/>
                </a:solidFill>
                <a:latin typeface="Helvetica Light"/>
              </a:rPr>
              <a:t>Undersøgelserne om handicap og beskæftigelse fra VIVE (SFI)</a:t>
            </a:r>
          </a:p>
          <a:p>
            <a:endParaRPr lang="da-DK" sz="2400" dirty="0">
              <a:solidFill>
                <a:schemeClr val="bg1"/>
              </a:solidFill>
              <a:latin typeface="Helvetica Light"/>
            </a:endParaRPr>
          </a:p>
          <a:p>
            <a:r>
              <a:rPr lang="da-DK" sz="2400" dirty="0">
                <a:solidFill>
                  <a:schemeClr val="bg1"/>
                </a:solidFill>
                <a:latin typeface="Helvetica Light"/>
              </a:rPr>
              <a:t>Litteraturstudie om handicap og beskæftigelse fra SFI 2014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2400" b="1" dirty="0">
                <a:solidFill>
                  <a:schemeClr val="bg1"/>
                </a:solidFill>
                <a:latin typeface="Helvetica Light"/>
              </a:rPr>
              <a:t>jobindsats.dk </a:t>
            </a:r>
          </a:p>
          <a:p>
            <a:r>
              <a:rPr lang="da-DK" sz="2400" dirty="0">
                <a:solidFill>
                  <a:schemeClr val="bg1"/>
                </a:solidFill>
                <a:latin typeface="Helvetica Light"/>
              </a:rPr>
              <a:t>Ingen informationer om handicap</a:t>
            </a:r>
          </a:p>
          <a:p>
            <a:pPr marL="0" indent="0">
              <a:buNone/>
            </a:pPr>
            <a:r>
              <a:rPr lang="da-DK" sz="24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2400" b="1" dirty="0">
                <a:solidFill>
                  <a:schemeClr val="bg1"/>
                </a:solidFill>
                <a:latin typeface="Helvetica Light"/>
              </a:rPr>
              <a:t>jobeffekter.dk </a:t>
            </a:r>
          </a:p>
          <a:p>
            <a:r>
              <a:rPr lang="da-DK" sz="2400" dirty="0">
                <a:solidFill>
                  <a:schemeClr val="bg1"/>
                </a:solidFill>
                <a:latin typeface="Helvetica Light"/>
              </a:rPr>
              <a:t>Ingen studier om handicap</a:t>
            </a:r>
          </a:p>
        </p:txBody>
      </p:sp>
      <p:sp>
        <p:nvSpPr>
          <p:cNvPr id="6" name="Rektangel 5"/>
          <p:cNvSpPr/>
          <p:nvPr/>
        </p:nvSpPr>
        <p:spPr>
          <a:xfrm>
            <a:off x="1645459" y="756357"/>
            <a:ext cx="6406240" cy="711199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8" y="932634"/>
            <a:ext cx="6406241" cy="58477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24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3. Hvad ved vi om effekter af beskæftigelsesindsats</a:t>
            </a:r>
            <a:br>
              <a:rPr lang="da-DK" sz="24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</a:br>
            <a:r>
              <a:rPr lang="da-DK" sz="24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 på handicapområdet</a:t>
            </a:r>
          </a:p>
        </p:txBody>
      </p:sp>
    </p:spTree>
    <p:extLst>
      <p:ext uri="{BB962C8B-B14F-4D97-AF65-F5344CB8AC3E}">
        <p14:creationId xmlns:p14="http://schemas.microsoft.com/office/powerpoint/2010/main" val="302910444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7088" y="1859158"/>
            <a:ext cx="2567223" cy="4123953"/>
          </a:xfrm>
        </p:spPr>
        <p:txBody>
          <a:bodyPr>
            <a:noAutofit/>
          </a:bodyPr>
          <a:lstStyle/>
          <a:p>
            <a:pPr marL="0" indent="0">
              <a:buNone/>
            </a:pPr>
            <a:r>
              <a:rPr lang="da-DK" sz="1800" b="1" dirty="0">
                <a:solidFill>
                  <a:schemeClr val="bg1"/>
                </a:solidFill>
                <a:latin typeface="Helvetica Light"/>
              </a:rPr>
              <a:t>Udbud, efterspørgsel og match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pPr marL="0" indent="0">
              <a:buNone/>
            </a:pPr>
            <a:r>
              <a:rPr lang="da-DK" sz="1800" b="1" dirty="0">
                <a:solidFill>
                  <a:schemeClr val="bg1"/>
                </a:solidFill>
                <a:latin typeface="Helvetica Light"/>
              </a:rPr>
              <a:t>Handicap: En meget heterogen gruppe</a:t>
            </a:r>
            <a:r>
              <a:rPr lang="da-DK" sz="18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pPr marL="0" indent="0">
              <a:buNone/>
            </a:pPr>
            <a:r>
              <a:rPr lang="da-DK" sz="1800" dirty="0">
                <a:solidFill>
                  <a:schemeClr val="bg1"/>
                </a:solidFill>
                <a:latin typeface="Helvetica Light"/>
              </a:rPr>
              <a:t>Typer af funktionsnedsættelser:</a:t>
            </a:r>
          </a:p>
          <a:p>
            <a:pPr lvl="0"/>
            <a:r>
              <a:rPr lang="da-DK" sz="1800" dirty="0">
                <a:solidFill>
                  <a:schemeClr val="bg1"/>
                </a:solidFill>
                <a:latin typeface="Helvetica Light"/>
              </a:rPr>
              <a:t>Fysiske</a:t>
            </a:r>
          </a:p>
          <a:p>
            <a:pPr lvl="0"/>
            <a:r>
              <a:rPr lang="da-DK" sz="1800" dirty="0">
                <a:solidFill>
                  <a:schemeClr val="bg1"/>
                </a:solidFill>
                <a:latin typeface="Helvetica Light"/>
              </a:rPr>
              <a:t>Psykiske</a:t>
            </a:r>
          </a:p>
          <a:p>
            <a:pPr lvl="0"/>
            <a:r>
              <a:rPr lang="da-DK" sz="1800" dirty="0">
                <a:solidFill>
                  <a:schemeClr val="bg1"/>
                </a:solidFill>
                <a:latin typeface="Helvetica Light"/>
              </a:rPr>
              <a:t>Kognitive</a:t>
            </a:r>
          </a:p>
          <a:p>
            <a:pPr lvl="0"/>
            <a:r>
              <a:rPr lang="da-DK" sz="1800" dirty="0">
                <a:solidFill>
                  <a:schemeClr val="bg1"/>
                </a:solidFill>
                <a:latin typeface="Helvetica Light"/>
              </a:rPr>
              <a:t>Sensoriske</a:t>
            </a:r>
          </a:p>
          <a:p>
            <a:pPr marL="0" indent="0">
              <a:buNone/>
            </a:pPr>
            <a:endParaRPr lang="da-DK" sz="1050" dirty="0">
              <a:solidFill>
                <a:schemeClr val="bg1"/>
              </a:solidFill>
              <a:latin typeface="Helvetica Light"/>
            </a:endParaRPr>
          </a:p>
          <a:p>
            <a:endParaRPr lang="da-DK" sz="1050" dirty="0">
              <a:solidFill>
                <a:schemeClr val="bg1"/>
              </a:solidFill>
              <a:latin typeface="Helvetica Light"/>
            </a:endParaRPr>
          </a:p>
        </p:txBody>
      </p:sp>
      <p:sp>
        <p:nvSpPr>
          <p:cNvPr id="6" name="Rektangel 5"/>
          <p:cNvSpPr/>
          <p:nvPr/>
        </p:nvSpPr>
        <p:spPr>
          <a:xfrm>
            <a:off x="1645459" y="941542"/>
            <a:ext cx="6220186" cy="461665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1095620"/>
            <a:ext cx="635629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4. Hvad skal vi have mere viden om?</a:t>
            </a:r>
          </a:p>
        </p:txBody>
      </p:sp>
      <p:sp>
        <p:nvSpPr>
          <p:cNvPr id="5" name="Tekstfelt 4">
            <a:extLst>
              <a:ext uri="{FF2B5EF4-FFF2-40B4-BE49-F238E27FC236}">
                <a16:creationId xmlns:a16="http://schemas.microsoft.com/office/drawing/2014/main" id="{82746BA5-1D36-4253-8CD3-8707E07B0811}"/>
              </a:ext>
            </a:extLst>
          </p:cNvPr>
          <p:cNvSpPr txBox="1"/>
          <p:nvPr/>
        </p:nvSpPr>
        <p:spPr>
          <a:xfrm>
            <a:off x="4797778" y="1859158"/>
            <a:ext cx="3067868" cy="66572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lvl="0" defTabSz="342900">
              <a:spcBef>
                <a:spcPct val="20000"/>
              </a:spcBef>
            </a:pPr>
            <a:r>
              <a:rPr lang="da-DK" b="1" dirty="0">
                <a:solidFill>
                  <a:prstClr val="white"/>
                </a:solidFill>
                <a:latin typeface="Helvetica Light"/>
                <a:cs typeface="Helvetica"/>
              </a:rPr>
              <a:t>Handicap i alle målgrupper: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Uden uddannelse eller joberfaring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Nyuddannede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Andre forsikrede ledige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Kontanthjælpsmodtagere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Sygemeldte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Ressourceforløbsmod-</a:t>
            </a:r>
            <a:r>
              <a:rPr lang="da-DK" dirty="0" err="1">
                <a:solidFill>
                  <a:prstClr val="white"/>
                </a:solidFill>
                <a:latin typeface="Helvetica Light"/>
                <a:cs typeface="Helvetica"/>
              </a:rPr>
              <a:t>tagere</a:t>
            </a:r>
            <a:endParaRPr lang="da-DK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Visiterede til fleksjob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r>
              <a:rPr lang="da-DK" dirty="0">
                <a:solidFill>
                  <a:prstClr val="white"/>
                </a:solidFill>
                <a:latin typeface="Helvetica Light"/>
                <a:cs typeface="Helvetica"/>
              </a:rPr>
              <a:t>Førtidspensionister</a:t>
            </a: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lvl="0" defTabSz="342900">
              <a:spcBef>
                <a:spcPct val="20000"/>
              </a:spcBef>
            </a:pPr>
            <a:r>
              <a:rPr lang="da-DK" b="1" dirty="0">
                <a:solidFill>
                  <a:prstClr val="white"/>
                </a:solidFill>
                <a:latin typeface="Helvetica Light"/>
                <a:cs typeface="Helvetica"/>
              </a:rPr>
              <a:t>Behov for data på individniveau</a:t>
            </a:r>
          </a:p>
          <a:p>
            <a:pPr lvl="0" defTabSz="342900">
              <a:spcBef>
                <a:spcPct val="20000"/>
              </a:spcBef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  <a:p>
            <a:pPr marL="257175" lvl="0" indent="-257175" defTabSz="342900">
              <a:spcBef>
                <a:spcPct val="20000"/>
              </a:spcBef>
              <a:buFont typeface="Arial"/>
              <a:buChar char="•"/>
            </a:pPr>
            <a:endParaRPr lang="da-DK" sz="1050" dirty="0">
              <a:solidFill>
                <a:prstClr val="white"/>
              </a:solidFill>
              <a:latin typeface="Helvetica Light"/>
              <a:cs typeface="Helvetica"/>
            </a:endParaRPr>
          </a:p>
        </p:txBody>
      </p:sp>
    </p:spTree>
    <p:extLst>
      <p:ext uri="{BB962C8B-B14F-4D97-AF65-F5344CB8AC3E}">
        <p14:creationId xmlns:p14="http://schemas.microsoft.com/office/powerpoint/2010/main" val="1634802138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4" y="1232329"/>
            <a:ext cx="5853083" cy="5541003"/>
          </a:xfrm>
        </p:spPr>
        <p:txBody>
          <a:bodyPr>
            <a:noAutofit/>
          </a:bodyPr>
          <a:lstStyle/>
          <a:p>
            <a:endParaRPr lang="da-DK" sz="1800" dirty="0">
              <a:solidFill>
                <a:schemeClr val="bg1"/>
              </a:solidFill>
              <a:latin typeface="Helvetica Light"/>
            </a:endParaRPr>
          </a:p>
          <a:p>
            <a:r>
              <a:rPr lang="da-DK" sz="2000" dirty="0">
                <a:solidFill>
                  <a:schemeClr val="bg1"/>
                </a:solidFill>
                <a:latin typeface="Helvetica Light"/>
              </a:rPr>
              <a:t>Børne- og Socialministeriets datastrategi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2000" dirty="0">
                <a:solidFill>
                  <a:schemeClr val="bg1"/>
                </a:solidFill>
                <a:latin typeface="Helvetica Light"/>
              </a:rPr>
              <a:t>Typologi for lovende praksis på det specialiserede socialområde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2000" dirty="0">
                <a:solidFill>
                  <a:schemeClr val="bg1"/>
                </a:solidFill>
                <a:latin typeface="Helvetica Light"/>
              </a:rPr>
              <a:t>Beskæftigelsesindikatorprojektet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r>
              <a:rPr lang="da-DK" sz="2000" dirty="0">
                <a:solidFill>
                  <a:schemeClr val="bg1"/>
                </a:solidFill>
                <a:latin typeface="Helvetica Light"/>
              </a:rPr>
              <a:t>Udenlandske erfaringer med registrering af funktionsnedsættelse i beskæftigelsesindsatsen 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Projekterfaringer på handicapområdet, som f.eks.: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Klap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Mening og mestring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Nyt syn på fremtiden</a:t>
            </a:r>
          </a:p>
        </p:txBody>
      </p:sp>
      <p:sp>
        <p:nvSpPr>
          <p:cNvPr id="6" name="Rektangel 5"/>
          <p:cNvSpPr/>
          <p:nvPr/>
        </p:nvSpPr>
        <p:spPr>
          <a:xfrm>
            <a:off x="1645459" y="847418"/>
            <a:ext cx="5853083" cy="38491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45459" y="963119"/>
            <a:ext cx="5905399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5. Hvor kan vi hente inspiration?</a:t>
            </a:r>
          </a:p>
        </p:txBody>
      </p:sp>
    </p:spTree>
    <p:extLst>
      <p:ext uri="{BB962C8B-B14F-4D97-AF65-F5344CB8AC3E}">
        <p14:creationId xmlns:p14="http://schemas.microsoft.com/office/powerpoint/2010/main" val="1945495802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6E78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Pladsholder til indhold 2"/>
          <p:cNvSpPr>
            <a:spLocks noGrp="1"/>
          </p:cNvSpPr>
          <p:nvPr>
            <p:ph idx="1"/>
          </p:nvPr>
        </p:nvSpPr>
        <p:spPr>
          <a:xfrm>
            <a:off x="1589015" y="1181059"/>
            <a:ext cx="6023967" cy="5490673"/>
          </a:xfrm>
        </p:spPr>
        <p:txBody>
          <a:bodyPr>
            <a:noAutofit/>
          </a:bodyPr>
          <a:lstStyle/>
          <a:p>
            <a:pPr marL="0" indent="0">
              <a:buNone/>
            </a:pPr>
            <a:endParaRPr lang="da-DK" sz="1500" dirty="0">
              <a:solidFill>
                <a:schemeClr val="bg1"/>
              </a:solidFill>
              <a:latin typeface="Helvetica Light"/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Handicap kan ikke betragtes, som én samlet problematik i relation til beskæftigelse</a:t>
            </a:r>
          </a:p>
          <a:p>
            <a:endParaRPr lang="da-DK" sz="2000" dirty="0">
              <a:solidFill>
                <a:schemeClr val="bg1"/>
              </a:solidFill>
              <a:latin typeface="Helvetica Light"/>
            </a:endParaRP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Der skal mere viden om, hvad der virker: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For mennesker med forskellige typer af funktionsnedsættelser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I alle målgrupper i beskæftigelsesindsatsen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 </a:t>
            </a:r>
          </a:p>
          <a:p>
            <a:pPr marL="0" indent="0">
              <a:buNone/>
            </a:pPr>
            <a:r>
              <a:rPr lang="da-DK" sz="2000" dirty="0">
                <a:solidFill>
                  <a:schemeClr val="bg1"/>
                </a:solidFill>
                <a:latin typeface="Helvetica Light"/>
              </a:rPr>
              <a:t>Der er brug for: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Øget opmærksomhed om handicap tidligt i ledighedsforløbet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Bedre redskaber til at identificere og italesætte handicap</a:t>
            </a:r>
          </a:p>
          <a:p>
            <a:pPr lvl="0"/>
            <a:r>
              <a:rPr lang="da-DK" sz="2000" dirty="0">
                <a:solidFill>
                  <a:schemeClr val="bg1"/>
                </a:solidFill>
                <a:latin typeface="Helvetica Light"/>
              </a:rPr>
              <a:t>Datagrundlag på individniveau</a:t>
            </a:r>
          </a:p>
        </p:txBody>
      </p:sp>
      <p:sp>
        <p:nvSpPr>
          <p:cNvPr id="6" name="Rektangel 5"/>
          <p:cNvSpPr/>
          <p:nvPr/>
        </p:nvSpPr>
        <p:spPr>
          <a:xfrm>
            <a:off x="1633382" y="796148"/>
            <a:ext cx="2619736" cy="384911"/>
          </a:xfrm>
          <a:prstGeom prst="rect">
            <a:avLst/>
          </a:prstGeom>
          <a:solidFill>
            <a:srgbClr val="F26640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defRPr/>
            </a:pPr>
            <a:endParaRPr lang="da-DK" sz="1350" dirty="0">
              <a:solidFill>
                <a:prstClr val="white"/>
              </a:solidFill>
              <a:latin typeface="Calibri"/>
            </a:endParaRPr>
          </a:p>
        </p:txBody>
      </p:sp>
      <p:sp>
        <p:nvSpPr>
          <p:cNvPr id="7" name="Rektangel 6"/>
          <p:cNvSpPr/>
          <p:nvPr/>
        </p:nvSpPr>
        <p:spPr>
          <a:xfrm>
            <a:off x="1657536" y="864788"/>
            <a:ext cx="2595582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pPr>
              <a:defRPr/>
            </a:pPr>
            <a:r>
              <a:rPr lang="da-DK" sz="3600" b="1" cap="all" baseline="30000" dirty="0">
                <a:solidFill>
                  <a:prstClr val="white"/>
                </a:solidFill>
                <a:latin typeface="Helvetica"/>
                <a:cs typeface="Helvetica"/>
              </a:rPr>
              <a:t>6. Konklusion</a:t>
            </a:r>
          </a:p>
        </p:txBody>
      </p:sp>
    </p:spTree>
    <p:extLst>
      <p:ext uri="{BB962C8B-B14F-4D97-AF65-F5344CB8AC3E}">
        <p14:creationId xmlns:p14="http://schemas.microsoft.com/office/powerpoint/2010/main" val="2251640644"/>
      </p:ext>
    </p:extLst>
  </p:cSld>
  <p:clrMapOvr>
    <a:masterClrMapping/>
  </p:clrMapOvr>
</p:sld>
</file>

<file path=ppt/theme/theme1.xml><?xml version="1.0" encoding="utf-8"?>
<a:theme xmlns:a="http://schemas.openxmlformats.org/drawingml/2006/main" name="Kontortema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a="http://schemas.openxmlformats.org/drawingml/2006/main" name="Office-tema">
  <a:themeElements>
    <a:clrScheme name="Kontor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Kontor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Kontor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891</TotalTime>
  <Words>228</Words>
  <Application>Microsoft Office PowerPoint</Application>
  <PresentationFormat>Skærmshow (4:3)</PresentationFormat>
  <Paragraphs>106</Paragraphs>
  <Slides>9</Slides>
  <Notes>0</Notes>
  <HiddenSlides>0</HiddenSlides>
  <MMClips>0</MMClips>
  <ScaleCrop>false</ScaleCrop>
  <HeadingPairs>
    <vt:vector size="6" baseType="variant">
      <vt:variant>
        <vt:lpstr>Benyttede skrifttyper</vt:lpstr>
      </vt:variant>
      <vt:variant>
        <vt:i4>4</vt:i4>
      </vt:variant>
      <vt:variant>
        <vt:lpstr>Tema</vt:lpstr>
      </vt:variant>
      <vt:variant>
        <vt:i4>1</vt:i4>
      </vt:variant>
      <vt:variant>
        <vt:lpstr>Slidetitler</vt:lpstr>
      </vt:variant>
      <vt:variant>
        <vt:i4>9</vt:i4>
      </vt:variant>
    </vt:vector>
  </HeadingPairs>
  <TitlesOfParts>
    <vt:vector size="14" baseType="lpstr">
      <vt:lpstr>Arial</vt:lpstr>
      <vt:lpstr>Calibri</vt:lpstr>
      <vt:lpstr>Helvetica</vt:lpstr>
      <vt:lpstr>Helvetica Light</vt:lpstr>
      <vt:lpstr>Kontortema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  <vt:lpstr>PowerPoint-præsentation</vt:lpstr>
    </vt:vector>
  </TitlesOfParts>
  <Company>MeyerBukdahl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PowerPoint-præsentation</dc:title>
  <dc:creator>Simone Kaae Pedersen</dc:creator>
  <cp:lastModifiedBy>Sine Cecilie Frederiksen</cp:lastModifiedBy>
  <cp:revision>108</cp:revision>
  <cp:lastPrinted>2018-01-11T14:42:46Z</cp:lastPrinted>
  <dcterms:created xsi:type="dcterms:W3CDTF">2018-01-08T12:36:01Z</dcterms:created>
  <dcterms:modified xsi:type="dcterms:W3CDTF">2018-01-19T08:21:12Z</dcterms:modified>
</cp:coreProperties>
</file>